
<file path=[Content_Types].xml><?xml version="1.0" encoding="utf-8"?>
<Types xmlns="http://schemas.openxmlformats.org/package/2006/content-types">
  <Default Extension="xml" ContentType="application/xml"/>
  <Default Extension="jpeg" ContentType="image/jpeg"/>
  <Default Extension="jpg" ContentType="image/jpeg"/>
  <Default Extension="tiff" ContentType="image/tiff"/>
  <Default Extension="rels" ContentType="application/vnd.openxmlformats-package.relationships+xml"/>
  <Default Extension="wdp" ContentType="image/vnd.ms-photo"/>
  <Default Extension="bin" ContentType="application/vnd.openxmlformats-officedocument.presentationml.printerSettings"/>
  <Default Extension="png" ContentType="image/p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48" r:id="rId1"/>
  </p:sldMasterIdLst>
  <p:notesMasterIdLst>
    <p:notesMasterId r:id="rId26"/>
  </p:notesMasterIdLst>
  <p:handoutMasterIdLst>
    <p:handoutMasterId r:id="rId27"/>
  </p:handoutMasterIdLst>
  <p:sldIdLst>
    <p:sldId id="290" r:id="rId2"/>
    <p:sldId id="325" r:id="rId3"/>
    <p:sldId id="355" r:id="rId4"/>
    <p:sldId id="357" r:id="rId5"/>
    <p:sldId id="358" r:id="rId6"/>
    <p:sldId id="319" r:id="rId7"/>
    <p:sldId id="378" r:id="rId8"/>
    <p:sldId id="370" r:id="rId9"/>
    <p:sldId id="359" r:id="rId10"/>
    <p:sldId id="377" r:id="rId11"/>
    <p:sldId id="360" r:id="rId12"/>
    <p:sldId id="376" r:id="rId13"/>
    <p:sldId id="364" r:id="rId14"/>
    <p:sldId id="367" r:id="rId15"/>
    <p:sldId id="365" r:id="rId16"/>
    <p:sldId id="368" r:id="rId17"/>
    <p:sldId id="369" r:id="rId18"/>
    <p:sldId id="371" r:id="rId19"/>
    <p:sldId id="372" r:id="rId20"/>
    <p:sldId id="373" r:id="rId21"/>
    <p:sldId id="374" r:id="rId22"/>
    <p:sldId id="375" r:id="rId23"/>
    <p:sldId id="315" r:id="rId24"/>
    <p:sldId id="294" r:id="rId25"/>
  </p:sldIdLst>
  <p:sldSz cx="9144000" cy="6858000" type="screen4x3"/>
  <p:notesSz cx="6950075" cy="9236075"/>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xmlns="">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5F2987"/>
    <a:srgbClr val="000099"/>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xmlns=""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4868" autoAdjust="0"/>
    <p:restoredTop sz="94676" autoAdjust="0"/>
  </p:normalViewPr>
  <p:slideViewPr>
    <p:cSldViewPr>
      <p:cViewPr varScale="1">
        <p:scale>
          <a:sx n="77" d="100"/>
          <a:sy n="77" d="100"/>
        </p:scale>
        <p:origin x="-1352" y="-104"/>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9" Type="http://schemas.openxmlformats.org/officeDocument/2006/relationships/slide" Target="slides/slide8.xml"/><Relationship Id="rId20" Type="http://schemas.openxmlformats.org/officeDocument/2006/relationships/slide" Target="slides/slide19.xml"/><Relationship Id="rId21" Type="http://schemas.openxmlformats.org/officeDocument/2006/relationships/slide" Target="slides/slide20.xml"/><Relationship Id="rId22" Type="http://schemas.openxmlformats.org/officeDocument/2006/relationships/slide" Target="slides/slide21.xml"/><Relationship Id="rId23" Type="http://schemas.openxmlformats.org/officeDocument/2006/relationships/slide" Target="slides/slide22.xml"/><Relationship Id="rId24" Type="http://schemas.openxmlformats.org/officeDocument/2006/relationships/slide" Target="slides/slide23.xml"/><Relationship Id="rId25" Type="http://schemas.openxmlformats.org/officeDocument/2006/relationships/slide" Target="slides/slide24.xml"/><Relationship Id="rId26" Type="http://schemas.openxmlformats.org/officeDocument/2006/relationships/notesMaster" Target="notesMasters/notesMaster1.xml"/><Relationship Id="rId27" Type="http://schemas.openxmlformats.org/officeDocument/2006/relationships/handoutMaster" Target="handoutMasters/handoutMaster1.xml"/><Relationship Id="rId28" Type="http://schemas.openxmlformats.org/officeDocument/2006/relationships/printerSettings" Target="printerSettings/printerSettings1.bin"/><Relationship Id="rId29" Type="http://schemas.openxmlformats.org/officeDocument/2006/relationships/presProps" Target="presProps.xml"/><Relationship Id="rId30" Type="http://schemas.openxmlformats.org/officeDocument/2006/relationships/viewProps" Target="viewProps.xml"/><Relationship Id="rId31" Type="http://schemas.openxmlformats.org/officeDocument/2006/relationships/theme" Target="theme/theme1.xml"/><Relationship Id="rId32" Type="http://schemas.openxmlformats.org/officeDocument/2006/relationships/tableStyles" Target="tableStyles.xml"/><Relationship Id="rId10" Type="http://schemas.openxmlformats.org/officeDocument/2006/relationships/slide" Target="slides/slide9.xml"/><Relationship Id="rId11" Type="http://schemas.openxmlformats.org/officeDocument/2006/relationships/slide" Target="slides/slide10.xml"/><Relationship Id="rId12" Type="http://schemas.openxmlformats.org/officeDocument/2006/relationships/slide" Target="slides/slide11.xml"/><Relationship Id="rId13" Type="http://schemas.openxmlformats.org/officeDocument/2006/relationships/slide" Target="slides/slide12.xml"/><Relationship Id="rId14" Type="http://schemas.openxmlformats.org/officeDocument/2006/relationships/slide" Target="slides/slide13.xml"/><Relationship Id="rId15" Type="http://schemas.openxmlformats.org/officeDocument/2006/relationships/slide" Target="slides/slide14.xml"/><Relationship Id="rId16" Type="http://schemas.openxmlformats.org/officeDocument/2006/relationships/slide" Target="slides/slide15.xml"/><Relationship Id="rId17" Type="http://schemas.openxmlformats.org/officeDocument/2006/relationships/slide" Target="slides/slide16.xml"/><Relationship Id="rId18" Type="http://schemas.openxmlformats.org/officeDocument/2006/relationships/slide" Target="slides/slide17.xml"/><Relationship Id="rId19" Type="http://schemas.openxmlformats.org/officeDocument/2006/relationships/slide" Target="slides/slide18.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slide" Target="slides/slide7.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2" y="1"/>
            <a:ext cx="3011595" cy="461489"/>
          </a:xfrm>
          <a:prstGeom prst="rect">
            <a:avLst/>
          </a:prstGeom>
        </p:spPr>
        <p:txBody>
          <a:bodyPr vert="horz" lIns="90605" tIns="45303" rIns="90605" bIns="45303" rtlCol="0"/>
          <a:lstStyle>
            <a:lvl1pPr algn="l">
              <a:defRPr sz="1200"/>
            </a:lvl1pPr>
          </a:lstStyle>
          <a:p>
            <a:endParaRPr lang="en-US"/>
          </a:p>
        </p:txBody>
      </p:sp>
      <p:sp>
        <p:nvSpPr>
          <p:cNvPr id="3" name="Date Placeholder 2"/>
          <p:cNvSpPr>
            <a:spLocks noGrp="1"/>
          </p:cNvSpPr>
          <p:nvPr>
            <p:ph type="dt" sz="quarter" idx="1"/>
          </p:nvPr>
        </p:nvSpPr>
        <p:spPr>
          <a:xfrm>
            <a:off x="3936910" y="1"/>
            <a:ext cx="3011595" cy="461489"/>
          </a:xfrm>
          <a:prstGeom prst="rect">
            <a:avLst/>
          </a:prstGeom>
        </p:spPr>
        <p:txBody>
          <a:bodyPr vert="horz" lIns="90605" tIns="45303" rIns="90605" bIns="45303" rtlCol="0"/>
          <a:lstStyle>
            <a:lvl1pPr algn="r">
              <a:defRPr sz="1200"/>
            </a:lvl1pPr>
          </a:lstStyle>
          <a:p>
            <a:fld id="{0BA63296-AFCE-463E-B64A-5180371A31F3}" type="datetimeFigureOut">
              <a:rPr lang="en-US" smtClean="0"/>
              <a:pPr/>
              <a:t>5/25/16</a:t>
            </a:fld>
            <a:endParaRPr lang="en-US"/>
          </a:p>
        </p:txBody>
      </p:sp>
      <p:sp>
        <p:nvSpPr>
          <p:cNvPr id="4" name="Footer Placeholder 3"/>
          <p:cNvSpPr>
            <a:spLocks noGrp="1"/>
          </p:cNvSpPr>
          <p:nvPr>
            <p:ph type="ftr" sz="quarter" idx="2"/>
          </p:nvPr>
        </p:nvSpPr>
        <p:spPr>
          <a:xfrm>
            <a:off x="2" y="8773013"/>
            <a:ext cx="3011595" cy="461489"/>
          </a:xfrm>
          <a:prstGeom prst="rect">
            <a:avLst/>
          </a:prstGeom>
        </p:spPr>
        <p:txBody>
          <a:bodyPr vert="horz" lIns="90605" tIns="45303" rIns="90605" bIns="45303" rtlCol="0" anchor="b"/>
          <a:lstStyle>
            <a:lvl1pPr algn="l">
              <a:defRPr sz="1200"/>
            </a:lvl1pPr>
          </a:lstStyle>
          <a:p>
            <a:endParaRPr lang="en-US"/>
          </a:p>
        </p:txBody>
      </p:sp>
      <p:sp>
        <p:nvSpPr>
          <p:cNvPr id="5" name="Slide Number Placeholder 4"/>
          <p:cNvSpPr>
            <a:spLocks noGrp="1"/>
          </p:cNvSpPr>
          <p:nvPr>
            <p:ph type="sldNum" sz="quarter" idx="3"/>
          </p:nvPr>
        </p:nvSpPr>
        <p:spPr>
          <a:xfrm>
            <a:off x="3936910" y="8773013"/>
            <a:ext cx="3011595" cy="461489"/>
          </a:xfrm>
          <a:prstGeom prst="rect">
            <a:avLst/>
          </a:prstGeom>
        </p:spPr>
        <p:txBody>
          <a:bodyPr vert="horz" lIns="90605" tIns="45303" rIns="90605" bIns="45303" rtlCol="0" anchor="b"/>
          <a:lstStyle>
            <a:lvl1pPr algn="r">
              <a:defRPr sz="1200"/>
            </a:lvl1pPr>
          </a:lstStyle>
          <a:p>
            <a:fld id="{10518065-03D9-4B52-9E94-FD7AD5A85096}" type="slidenum">
              <a:rPr lang="en-US" smtClean="0"/>
              <a:pPr/>
              <a:t>‹#›</a:t>
            </a:fld>
            <a:endParaRPr lang="en-US"/>
          </a:p>
        </p:txBody>
      </p:sp>
    </p:spTree>
    <p:extLst>
      <p:ext uri="{BB962C8B-B14F-4D97-AF65-F5344CB8AC3E}">
        <p14:creationId xmlns:p14="http://schemas.microsoft.com/office/powerpoint/2010/main" val="3408897095"/>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11699" cy="461804"/>
          </a:xfrm>
          <a:prstGeom prst="rect">
            <a:avLst/>
          </a:prstGeom>
        </p:spPr>
        <p:txBody>
          <a:bodyPr vert="horz" lIns="92459" tIns="46229" rIns="92459" bIns="46229" rtlCol="0"/>
          <a:lstStyle>
            <a:lvl1pPr algn="l">
              <a:defRPr sz="1200"/>
            </a:lvl1pPr>
          </a:lstStyle>
          <a:p>
            <a:endParaRPr lang="en-US" dirty="0"/>
          </a:p>
        </p:txBody>
      </p:sp>
      <p:sp>
        <p:nvSpPr>
          <p:cNvPr id="3" name="Date Placeholder 2"/>
          <p:cNvSpPr>
            <a:spLocks noGrp="1"/>
          </p:cNvSpPr>
          <p:nvPr>
            <p:ph type="dt" idx="1"/>
          </p:nvPr>
        </p:nvSpPr>
        <p:spPr>
          <a:xfrm>
            <a:off x="3936770" y="0"/>
            <a:ext cx="3011699" cy="461804"/>
          </a:xfrm>
          <a:prstGeom prst="rect">
            <a:avLst/>
          </a:prstGeom>
        </p:spPr>
        <p:txBody>
          <a:bodyPr vert="horz" lIns="92459" tIns="46229" rIns="92459" bIns="46229" rtlCol="0"/>
          <a:lstStyle>
            <a:lvl1pPr algn="r">
              <a:defRPr sz="1200"/>
            </a:lvl1pPr>
          </a:lstStyle>
          <a:p>
            <a:fld id="{8B184D27-AED4-4F3C-927B-57CCA55AEE40}" type="datetimeFigureOut">
              <a:rPr lang="en-US" smtClean="0"/>
              <a:pPr/>
              <a:t>5/25/16</a:t>
            </a:fld>
            <a:endParaRPr lang="en-US" dirty="0"/>
          </a:p>
        </p:txBody>
      </p:sp>
      <p:sp>
        <p:nvSpPr>
          <p:cNvPr id="4" name="Slide Image Placeholder 3"/>
          <p:cNvSpPr>
            <a:spLocks noGrp="1" noRot="1" noChangeAspect="1"/>
          </p:cNvSpPr>
          <p:nvPr>
            <p:ph type="sldImg" idx="2"/>
          </p:nvPr>
        </p:nvSpPr>
        <p:spPr>
          <a:xfrm>
            <a:off x="1166813" y="692150"/>
            <a:ext cx="4616450" cy="3463925"/>
          </a:xfrm>
          <a:prstGeom prst="rect">
            <a:avLst/>
          </a:prstGeom>
          <a:noFill/>
          <a:ln w="12700">
            <a:solidFill>
              <a:prstClr val="black"/>
            </a:solidFill>
          </a:ln>
        </p:spPr>
        <p:txBody>
          <a:bodyPr vert="horz" lIns="92459" tIns="46229" rIns="92459" bIns="46229" rtlCol="0" anchor="ctr"/>
          <a:lstStyle/>
          <a:p>
            <a:endParaRPr lang="en-US" dirty="0"/>
          </a:p>
        </p:txBody>
      </p:sp>
      <p:sp>
        <p:nvSpPr>
          <p:cNvPr id="5" name="Notes Placeholder 4"/>
          <p:cNvSpPr>
            <a:spLocks noGrp="1"/>
          </p:cNvSpPr>
          <p:nvPr>
            <p:ph type="body" sz="quarter" idx="3"/>
          </p:nvPr>
        </p:nvSpPr>
        <p:spPr>
          <a:xfrm>
            <a:off x="695008" y="4387137"/>
            <a:ext cx="5560060" cy="4156234"/>
          </a:xfrm>
          <a:prstGeom prst="rect">
            <a:avLst/>
          </a:prstGeom>
        </p:spPr>
        <p:txBody>
          <a:bodyPr vert="horz" lIns="92459" tIns="46229" rIns="92459" bIns="46229"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772670"/>
            <a:ext cx="3011699" cy="461804"/>
          </a:xfrm>
          <a:prstGeom prst="rect">
            <a:avLst/>
          </a:prstGeom>
        </p:spPr>
        <p:txBody>
          <a:bodyPr vert="horz" lIns="92459" tIns="46229" rIns="92459" bIns="46229" rtlCol="0" anchor="b"/>
          <a:lstStyle>
            <a:lvl1pPr algn="l">
              <a:defRPr sz="1200"/>
            </a:lvl1pPr>
          </a:lstStyle>
          <a:p>
            <a:endParaRPr lang="en-US" dirty="0"/>
          </a:p>
        </p:txBody>
      </p:sp>
      <p:sp>
        <p:nvSpPr>
          <p:cNvPr id="7" name="Slide Number Placeholder 6"/>
          <p:cNvSpPr>
            <a:spLocks noGrp="1"/>
          </p:cNvSpPr>
          <p:nvPr>
            <p:ph type="sldNum" sz="quarter" idx="5"/>
          </p:nvPr>
        </p:nvSpPr>
        <p:spPr>
          <a:xfrm>
            <a:off x="3936770" y="8772670"/>
            <a:ext cx="3011699" cy="461804"/>
          </a:xfrm>
          <a:prstGeom prst="rect">
            <a:avLst/>
          </a:prstGeom>
        </p:spPr>
        <p:txBody>
          <a:bodyPr vert="horz" lIns="92459" tIns="46229" rIns="92459" bIns="46229" rtlCol="0" anchor="b"/>
          <a:lstStyle>
            <a:lvl1pPr algn="r">
              <a:defRPr sz="1200"/>
            </a:lvl1pPr>
          </a:lstStyle>
          <a:p>
            <a:fld id="{7EB18C85-C7B0-409C-8BE0-F17685F49ED1}" type="slidenum">
              <a:rPr lang="en-US" smtClean="0"/>
              <a:pPr/>
              <a:t>‹#›</a:t>
            </a:fld>
            <a:endParaRPr lang="en-US" dirty="0"/>
          </a:p>
        </p:txBody>
      </p:sp>
    </p:spTree>
    <p:extLst>
      <p:ext uri="{BB962C8B-B14F-4D97-AF65-F5344CB8AC3E}">
        <p14:creationId xmlns:p14="http://schemas.microsoft.com/office/powerpoint/2010/main" val="3984181897"/>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8.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9.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0.xml"/></Relationships>
</file>

<file path=ppt/notesSlides/_rels/notesSlide1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1.xml"/></Relationships>
</file>

<file path=ppt/notesSlides/_rels/notesSlide1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2.xml"/></Relationships>
</file>

<file path=ppt/notesSlides/_rels/notesSlide1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3.xml"/></Relationships>
</file>

<file path=ppt/notesSlides/_rels/notesSlide1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4.xml"/></Relationships>
</file>

<file path=ppt/notesSlides/_rels/notesSlide1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5.xml"/></Relationships>
</file>

<file path=ppt/notesSlides/_rels/notesSlide1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6.xml"/></Relationships>
</file>

<file path=ppt/notesSlides/_rels/notesSlide1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7.xml"/></Relationships>
</file>

<file path=ppt/notesSlides/_rels/notesSlide1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8.xml"/></Relationships>
</file>

<file path=ppt/notesSlides/_rels/notesSlide1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9.xml"/></Relationships>
</file>

<file path=ppt/notesSlides/_rels/notesSlide2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0.xml"/></Relationships>
</file>

<file path=ppt/notesSlides/_rels/notesSlide2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1.xml"/></Relationships>
</file>

<file path=ppt/notesSlides/_rels/notesSlide2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2.xml"/></Relationships>
</file>

<file path=ppt/notesSlides/_rels/notesSlide2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3.xml"/></Relationships>
</file>

<file path=ppt/notesSlides/_rels/notesSlide2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4.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7"/>
          <p:cNvSpPr>
            <a:spLocks noGrp="1" noChangeArrowheads="1"/>
          </p:cNvSpPr>
          <p:nvPr>
            <p:ph type="sldNum" sz="quarter" idx="5"/>
          </p:nvPr>
        </p:nvSpPr>
        <p:spPr>
          <a:noFill/>
        </p:spPr>
        <p:txBody>
          <a:bodyPr/>
          <a:lstStyle/>
          <a:p>
            <a:fld id="{BAB786D5-FFB6-4807-8BAE-05423A206047}" type="slidenum">
              <a:rPr lang="en-US" smtClean="0"/>
              <a:pPr/>
              <a:t>1</a:t>
            </a:fld>
            <a:endParaRPr lang="en-US" dirty="0" smtClean="0"/>
          </a:p>
        </p:txBody>
      </p:sp>
      <p:sp>
        <p:nvSpPr>
          <p:cNvPr id="128003" name="Rectangle 2"/>
          <p:cNvSpPr>
            <a:spLocks noGrp="1" noRot="1" noChangeAspect="1" noChangeArrowheads="1" noTextEdit="1"/>
          </p:cNvSpPr>
          <p:nvPr>
            <p:ph type="sldImg"/>
          </p:nvPr>
        </p:nvSpPr>
        <p:spPr>
          <a:solidFill>
            <a:srgbClr val="FFFFFF"/>
          </a:solidFill>
          <a:ln/>
        </p:spPr>
      </p:sp>
      <p:sp>
        <p:nvSpPr>
          <p:cNvPr id="128004" name="Rectangle 3"/>
          <p:cNvSpPr>
            <a:spLocks noGrp="1" noChangeArrowheads="1"/>
          </p:cNvSpPr>
          <p:nvPr>
            <p:ph type="body" idx="1"/>
          </p:nvPr>
        </p:nvSpPr>
        <p:spPr>
          <a:solidFill>
            <a:srgbClr val="FFFFFF"/>
          </a:solidFill>
          <a:ln>
            <a:solidFill>
              <a:srgbClr val="000000"/>
            </a:solidFill>
          </a:ln>
        </p:spPr>
        <p:txBody>
          <a:bodyPr/>
          <a:lstStyle/>
          <a:p>
            <a:pPr eaLnBrk="1" hangingPunct="1"/>
            <a:endParaRPr lang="en-US" dirty="0" smtClean="0"/>
          </a:p>
        </p:txBody>
      </p:sp>
    </p:spTree>
    <p:extLst>
      <p:ext uri="{BB962C8B-B14F-4D97-AF65-F5344CB8AC3E}">
        <p14:creationId xmlns:p14="http://schemas.microsoft.com/office/powerpoint/2010/main" val="175952469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7"/>
          <p:cNvSpPr>
            <a:spLocks noGrp="1" noChangeArrowheads="1"/>
          </p:cNvSpPr>
          <p:nvPr>
            <p:ph type="sldNum" sz="quarter" idx="5"/>
          </p:nvPr>
        </p:nvSpPr>
        <p:spPr>
          <a:noFill/>
        </p:spPr>
        <p:txBody>
          <a:bodyPr/>
          <a:lstStyle/>
          <a:p>
            <a:fld id="{BAB786D5-FFB6-4807-8BAE-05423A206047}" type="slidenum">
              <a:rPr lang="en-US" smtClean="0"/>
              <a:pPr/>
              <a:t>2</a:t>
            </a:fld>
            <a:endParaRPr lang="en-US" dirty="0" smtClean="0"/>
          </a:p>
        </p:txBody>
      </p:sp>
      <p:sp>
        <p:nvSpPr>
          <p:cNvPr id="128003" name="Rectangle 2"/>
          <p:cNvSpPr>
            <a:spLocks noGrp="1" noRot="1" noChangeAspect="1" noChangeArrowheads="1" noTextEdit="1"/>
          </p:cNvSpPr>
          <p:nvPr>
            <p:ph type="sldImg"/>
          </p:nvPr>
        </p:nvSpPr>
        <p:spPr>
          <a:solidFill>
            <a:srgbClr val="FFFFFF"/>
          </a:solidFill>
          <a:ln/>
        </p:spPr>
      </p:sp>
      <p:sp>
        <p:nvSpPr>
          <p:cNvPr id="128004" name="Rectangle 3"/>
          <p:cNvSpPr>
            <a:spLocks noGrp="1" noChangeArrowheads="1"/>
          </p:cNvSpPr>
          <p:nvPr>
            <p:ph type="body" idx="1"/>
          </p:nvPr>
        </p:nvSpPr>
        <p:spPr>
          <a:solidFill>
            <a:srgbClr val="FFFFFF"/>
          </a:solidFill>
          <a:ln>
            <a:solidFill>
              <a:srgbClr val="000000"/>
            </a:solidFill>
          </a:ln>
        </p:spPr>
        <p:txBody>
          <a:bodyPr/>
          <a:lstStyle/>
          <a:p>
            <a:pPr eaLnBrk="1" hangingPunct="1"/>
            <a:endParaRPr lang="en-US" dirty="0" smtClean="0"/>
          </a:p>
        </p:txBody>
      </p:sp>
    </p:spTree>
    <p:extLst>
      <p:ext uri="{BB962C8B-B14F-4D97-AF65-F5344CB8AC3E}">
        <p14:creationId xmlns:p14="http://schemas.microsoft.com/office/powerpoint/2010/main" val="200782699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7"/>
          <p:cNvSpPr>
            <a:spLocks noGrp="1" noChangeArrowheads="1"/>
          </p:cNvSpPr>
          <p:nvPr>
            <p:ph type="sldNum" sz="quarter" idx="5"/>
          </p:nvPr>
        </p:nvSpPr>
        <p:spPr>
          <a:noFill/>
        </p:spPr>
        <p:txBody>
          <a:bodyPr/>
          <a:lstStyle/>
          <a:p>
            <a:fld id="{BAB786D5-FFB6-4807-8BAE-05423A206047}" type="slidenum">
              <a:rPr lang="en-US" smtClean="0"/>
              <a:pPr/>
              <a:t>3</a:t>
            </a:fld>
            <a:endParaRPr lang="en-US" dirty="0" smtClean="0"/>
          </a:p>
        </p:txBody>
      </p:sp>
      <p:sp>
        <p:nvSpPr>
          <p:cNvPr id="128003" name="Rectangle 2"/>
          <p:cNvSpPr>
            <a:spLocks noGrp="1" noRot="1" noChangeAspect="1" noChangeArrowheads="1" noTextEdit="1"/>
          </p:cNvSpPr>
          <p:nvPr>
            <p:ph type="sldImg"/>
          </p:nvPr>
        </p:nvSpPr>
        <p:spPr>
          <a:solidFill>
            <a:srgbClr val="FFFFFF"/>
          </a:solidFill>
          <a:ln/>
        </p:spPr>
      </p:sp>
      <p:sp>
        <p:nvSpPr>
          <p:cNvPr id="128004" name="Rectangle 3"/>
          <p:cNvSpPr>
            <a:spLocks noGrp="1" noChangeArrowheads="1"/>
          </p:cNvSpPr>
          <p:nvPr>
            <p:ph type="body" idx="1"/>
          </p:nvPr>
        </p:nvSpPr>
        <p:spPr>
          <a:solidFill>
            <a:srgbClr val="FFFFFF"/>
          </a:solidFill>
          <a:ln>
            <a:solidFill>
              <a:srgbClr val="000000"/>
            </a:solidFill>
          </a:ln>
        </p:spPr>
        <p:txBody>
          <a:bodyPr/>
          <a:lstStyle/>
          <a:p>
            <a:pPr eaLnBrk="1" hangingPunct="1"/>
            <a:endParaRPr lang="en-US" dirty="0" smtClean="0"/>
          </a:p>
        </p:txBody>
      </p:sp>
    </p:spTree>
    <p:extLst>
      <p:ext uri="{BB962C8B-B14F-4D97-AF65-F5344CB8AC3E}">
        <p14:creationId xmlns:p14="http://schemas.microsoft.com/office/powerpoint/2010/main" val="3624409987"/>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7"/>
          <p:cNvSpPr>
            <a:spLocks noGrp="1" noChangeArrowheads="1"/>
          </p:cNvSpPr>
          <p:nvPr>
            <p:ph type="sldNum" sz="quarter" idx="5"/>
          </p:nvPr>
        </p:nvSpPr>
        <p:spPr>
          <a:noFill/>
        </p:spPr>
        <p:txBody>
          <a:bodyPr/>
          <a:lstStyle/>
          <a:p>
            <a:fld id="{BAB786D5-FFB6-4807-8BAE-05423A206047}" type="slidenum">
              <a:rPr lang="en-US" smtClean="0">
                <a:solidFill>
                  <a:prstClr val="black"/>
                </a:solidFill>
              </a:rPr>
              <a:pPr/>
              <a:t>4</a:t>
            </a:fld>
            <a:endParaRPr lang="en-US" dirty="0" smtClean="0">
              <a:solidFill>
                <a:prstClr val="black"/>
              </a:solidFill>
            </a:endParaRPr>
          </a:p>
        </p:txBody>
      </p:sp>
      <p:sp>
        <p:nvSpPr>
          <p:cNvPr id="128003" name="Rectangle 2"/>
          <p:cNvSpPr>
            <a:spLocks noGrp="1" noRot="1" noChangeAspect="1" noChangeArrowheads="1" noTextEdit="1"/>
          </p:cNvSpPr>
          <p:nvPr>
            <p:ph type="sldImg"/>
          </p:nvPr>
        </p:nvSpPr>
        <p:spPr>
          <a:solidFill>
            <a:srgbClr val="FFFFFF"/>
          </a:solidFill>
          <a:ln/>
        </p:spPr>
      </p:sp>
      <p:sp>
        <p:nvSpPr>
          <p:cNvPr id="128004" name="Rectangle 3"/>
          <p:cNvSpPr>
            <a:spLocks noGrp="1" noChangeArrowheads="1"/>
          </p:cNvSpPr>
          <p:nvPr>
            <p:ph type="body" idx="1"/>
          </p:nvPr>
        </p:nvSpPr>
        <p:spPr>
          <a:solidFill>
            <a:srgbClr val="FFFFFF"/>
          </a:solidFill>
          <a:ln>
            <a:solidFill>
              <a:srgbClr val="000000"/>
            </a:solidFill>
          </a:ln>
        </p:spPr>
        <p:txBody>
          <a:bodyPr/>
          <a:lstStyle/>
          <a:p>
            <a:pPr eaLnBrk="1" hangingPunct="1"/>
            <a:r>
              <a:rPr lang="en-US" dirty="0" smtClean="0"/>
              <a:t>Update as per Paul</a:t>
            </a:r>
            <a:r>
              <a:rPr lang="en-US" baseline="0" dirty="0" smtClean="0"/>
              <a:t> </a:t>
            </a:r>
            <a:r>
              <a:rPr lang="en-US" baseline="0" dirty="0" err="1" smtClean="0"/>
              <a:t>Bedard</a:t>
            </a:r>
            <a:r>
              <a:rPr lang="en-US" baseline="0" dirty="0" smtClean="0"/>
              <a:t> as of May 9, 2016</a:t>
            </a:r>
            <a:endParaRPr lang="en-US" dirty="0" smtClean="0"/>
          </a:p>
        </p:txBody>
      </p:sp>
    </p:spTree>
    <p:extLst>
      <p:ext uri="{BB962C8B-B14F-4D97-AF65-F5344CB8AC3E}">
        <p14:creationId xmlns:p14="http://schemas.microsoft.com/office/powerpoint/2010/main" val="4257947666"/>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7"/>
          <p:cNvSpPr>
            <a:spLocks noGrp="1" noChangeArrowheads="1"/>
          </p:cNvSpPr>
          <p:nvPr>
            <p:ph type="sldNum" sz="quarter" idx="5"/>
          </p:nvPr>
        </p:nvSpPr>
        <p:spPr>
          <a:noFill/>
        </p:spPr>
        <p:txBody>
          <a:bodyPr/>
          <a:lstStyle/>
          <a:p>
            <a:fld id="{BAB786D5-FFB6-4807-8BAE-05423A206047}" type="slidenum">
              <a:rPr lang="en-US" smtClean="0">
                <a:solidFill>
                  <a:prstClr val="black"/>
                </a:solidFill>
              </a:rPr>
              <a:pPr/>
              <a:t>5</a:t>
            </a:fld>
            <a:endParaRPr lang="en-US" dirty="0" smtClean="0">
              <a:solidFill>
                <a:prstClr val="black"/>
              </a:solidFill>
            </a:endParaRPr>
          </a:p>
        </p:txBody>
      </p:sp>
      <p:sp>
        <p:nvSpPr>
          <p:cNvPr id="128003" name="Rectangle 2"/>
          <p:cNvSpPr>
            <a:spLocks noGrp="1" noRot="1" noChangeAspect="1" noChangeArrowheads="1" noTextEdit="1"/>
          </p:cNvSpPr>
          <p:nvPr>
            <p:ph type="sldImg"/>
          </p:nvPr>
        </p:nvSpPr>
        <p:spPr>
          <a:solidFill>
            <a:srgbClr val="FFFFFF"/>
          </a:solidFill>
          <a:ln/>
        </p:spPr>
      </p:sp>
      <p:sp>
        <p:nvSpPr>
          <p:cNvPr id="128004" name="Rectangle 3"/>
          <p:cNvSpPr>
            <a:spLocks noGrp="1" noChangeArrowheads="1"/>
          </p:cNvSpPr>
          <p:nvPr>
            <p:ph type="body" idx="1"/>
          </p:nvPr>
        </p:nvSpPr>
        <p:spPr>
          <a:solidFill>
            <a:srgbClr val="FFFFFF"/>
          </a:solidFill>
          <a:ln>
            <a:solidFill>
              <a:srgbClr val="000000"/>
            </a:solidFill>
          </a:ln>
        </p:spPr>
        <p:txBody>
          <a:bodyPr/>
          <a:lstStyle/>
          <a:p>
            <a:pPr eaLnBrk="1" hangingPunct="1"/>
            <a:r>
              <a:rPr lang="en-US" dirty="0" smtClean="0"/>
              <a:t>Update as per Paul</a:t>
            </a:r>
            <a:r>
              <a:rPr lang="en-US" baseline="0" dirty="0" smtClean="0"/>
              <a:t> </a:t>
            </a:r>
            <a:r>
              <a:rPr lang="en-US" baseline="0" dirty="0" err="1" smtClean="0"/>
              <a:t>Bedard</a:t>
            </a:r>
            <a:r>
              <a:rPr lang="en-US" baseline="0" dirty="0" smtClean="0"/>
              <a:t> as of 01/19/16</a:t>
            </a:r>
            <a:endParaRPr lang="en-US" dirty="0" smtClean="0"/>
          </a:p>
        </p:txBody>
      </p:sp>
    </p:spTree>
    <p:extLst>
      <p:ext uri="{BB962C8B-B14F-4D97-AF65-F5344CB8AC3E}">
        <p14:creationId xmlns:p14="http://schemas.microsoft.com/office/powerpoint/2010/main" val="3014315934"/>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7"/>
          <p:cNvSpPr>
            <a:spLocks noGrp="1" noChangeArrowheads="1"/>
          </p:cNvSpPr>
          <p:nvPr>
            <p:ph type="sldNum" sz="quarter" idx="5"/>
          </p:nvPr>
        </p:nvSpPr>
        <p:spPr>
          <a:noFill/>
        </p:spPr>
        <p:txBody>
          <a:bodyPr/>
          <a:lstStyle/>
          <a:p>
            <a:fld id="{BAB786D5-FFB6-4807-8BAE-05423A206047}" type="slidenum">
              <a:rPr lang="en-US" smtClean="0"/>
              <a:pPr/>
              <a:t>6</a:t>
            </a:fld>
            <a:endParaRPr lang="en-US" dirty="0" smtClean="0"/>
          </a:p>
        </p:txBody>
      </p:sp>
      <p:sp>
        <p:nvSpPr>
          <p:cNvPr id="128003" name="Rectangle 2"/>
          <p:cNvSpPr>
            <a:spLocks noGrp="1" noRot="1" noChangeAspect="1" noChangeArrowheads="1" noTextEdit="1"/>
          </p:cNvSpPr>
          <p:nvPr>
            <p:ph type="sldImg"/>
          </p:nvPr>
        </p:nvSpPr>
        <p:spPr>
          <a:solidFill>
            <a:srgbClr val="FFFFFF"/>
          </a:solidFill>
          <a:ln/>
        </p:spPr>
      </p:sp>
      <p:sp>
        <p:nvSpPr>
          <p:cNvPr id="128004" name="Rectangle 3"/>
          <p:cNvSpPr>
            <a:spLocks noGrp="1" noChangeArrowheads="1"/>
          </p:cNvSpPr>
          <p:nvPr>
            <p:ph type="body" idx="1"/>
          </p:nvPr>
        </p:nvSpPr>
        <p:spPr>
          <a:solidFill>
            <a:srgbClr val="FFFFFF"/>
          </a:solidFill>
          <a:ln>
            <a:solidFill>
              <a:srgbClr val="000000"/>
            </a:solidFill>
          </a:ln>
        </p:spPr>
        <p:txBody>
          <a:bodyPr/>
          <a:lstStyle/>
          <a:p>
            <a:pPr eaLnBrk="1" hangingPunct="1"/>
            <a:r>
              <a:rPr lang="en-US" dirty="0" smtClean="0"/>
              <a:t>3</a:t>
            </a:r>
            <a:r>
              <a:rPr lang="en-US" baseline="0" dirty="0" smtClean="0"/>
              <a:t> breakaway gates and a 4</a:t>
            </a:r>
            <a:r>
              <a:rPr lang="en-US" baseline="30000" dirty="0" smtClean="0"/>
              <a:t>th</a:t>
            </a:r>
            <a:r>
              <a:rPr lang="en-US" baseline="0" dirty="0" smtClean="0"/>
              <a:t> and final gate that will stop a </a:t>
            </a:r>
            <a:r>
              <a:rPr lang="en-US" baseline="0" smtClean="0"/>
              <a:t>vehicle from entering </a:t>
            </a:r>
            <a:r>
              <a:rPr lang="en-US" baseline="0" dirty="0" smtClean="0"/>
              <a:t>the Express Lanes</a:t>
            </a:r>
            <a:endParaRPr lang="en-US" dirty="0" smtClean="0"/>
          </a:p>
        </p:txBody>
      </p:sp>
    </p:spTree>
    <p:extLst>
      <p:ext uri="{BB962C8B-B14F-4D97-AF65-F5344CB8AC3E}">
        <p14:creationId xmlns:p14="http://schemas.microsoft.com/office/powerpoint/2010/main" val="327768708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7"/>
          <p:cNvSpPr>
            <a:spLocks noGrp="1" noChangeArrowheads="1"/>
          </p:cNvSpPr>
          <p:nvPr>
            <p:ph type="sldNum" sz="quarter" idx="5"/>
          </p:nvPr>
        </p:nvSpPr>
        <p:spPr>
          <a:noFill/>
        </p:spPr>
        <p:txBody>
          <a:bodyPr/>
          <a:lstStyle/>
          <a:p>
            <a:fld id="{BAB786D5-FFB6-4807-8BAE-05423A206047}" type="slidenum">
              <a:rPr lang="en-US" smtClean="0"/>
              <a:pPr/>
              <a:t>7</a:t>
            </a:fld>
            <a:endParaRPr lang="en-US" dirty="0" smtClean="0"/>
          </a:p>
        </p:txBody>
      </p:sp>
      <p:sp>
        <p:nvSpPr>
          <p:cNvPr id="128003" name="Rectangle 2"/>
          <p:cNvSpPr>
            <a:spLocks noGrp="1" noRot="1" noChangeAspect="1" noChangeArrowheads="1" noTextEdit="1"/>
          </p:cNvSpPr>
          <p:nvPr>
            <p:ph type="sldImg"/>
          </p:nvPr>
        </p:nvSpPr>
        <p:spPr>
          <a:solidFill>
            <a:srgbClr val="FFFFFF"/>
          </a:solidFill>
          <a:ln/>
        </p:spPr>
      </p:sp>
      <p:sp>
        <p:nvSpPr>
          <p:cNvPr id="128004" name="Rectangle 3"/>
          <p:cNvSpPr>
            <a:spLocks noGrp="1" noChangeArrowheads="1"/>
          </p:cNvSpPr>
          <p:nvPr>
            <p:ph type="body" idx="1"/>
          </p:nvPr>
        </p:nvSpPr>
        <p:spPr>
          <a:solidFill>
            <a:srgbClr val="FFFFFF"/>
          </a:solidFill>
          <a:ln>
            <a:solidFill>
              <a:srgbClr val="000000"/>
            </a:solidFill>
          </a:ln>
        </p:spPr>
        <p:txBody>
          <a:bodyPr/>
          <a:lstStyle/>
          <a:p>
            <a:pPr eaLnBrk="1" hangingPunct="1"/>
            <a:endParaRPr lang="en-US" dirty="0" smtClean="0"/>
          </a:p>
        </p:txBody>
      </p:sp>
    </p:spTree>
    <p:extLst>
      <p:ext uri="{BB962C8B-B14F-4D97-AF65-F5344CB8AC3E}">
        <p14:creationId xmlns:p14="http://schemas.microsoft.com/office/powerpoint/2010/main" val="2360574035"/>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7"/>
          <p:cNvSpPr>
            <a:spLocks noGrp="1" noChangeArrowheads="1"/>
          </p:cNvSpPr>
          <p:nvPr>
            <p:ph type="sldNum" sz="quarter" idx="5"/>
          </p:nvPr>
        </p:nvSpPr>
        <p:spPr>
          <a:noFill/>
        </p:spPr>
        <p:txBody>
          <a:bodyPr/>
          <a:lstStyle/>
          <a:p>
            <a:fld id="{BAB786D5-FFB6-4807-8BAE-05423A206047}" type="slidenum">
              <a:rPr lang="en-US" smtClean="0"/>
              <a:pPr/>
              <a:t>8</a:t>
            </a:fld>
            <a:endParaRPr lang="en-US" dirty="0" smtClean="0"/>
          </a:p>
        </p:txBody>
      </p:sp>
      <p:sp>
        <p:nvSpPr>
          <p:cNvPr id="128003" name="Rectangle 2"/>
          <p:cNvSpPr>
            <a:spLocks noGrp="1" noRot="1" noChangeAspect="1" noChangeArrowheads="1" noTextEdit="1"/>
          </p:cNvSpPr>
          <p:nvPr>
            <p:ph type="sldImg"/>
          </p:nvPr>
        </p:nvSpPr>
        <p:spPr>
          <a:solidFill>
            <a:srgbClr val="FFFFFF"/>
          </a:solidFill>
          <a:ln/>
        </p:spPr>
      </p:sp>
      <p:sp>
        <p:nvSpPr>
          <p:cNvPr id="128004" name="Rectangle 3"/>
          <p:cNvSpPr>
            <a:spLocks noGrp="1" noChangeArrowheads="1"/>
          </p:cNvSpPr>
          <p:nvPr>
            <p:ph type="body" idx="1"/>
          </p:nvPr>
        </p:nvSpPr>
        <p:spPr>
          <a:solidFill>
            <a:srgbClr val="FFFFFF"/>
          </a:solidFill>
          <a:ln>
            <a:solidFill>
              <a:srgbClr val="000000"/>
            </a:solidFill>
          </a:ln>
        </p:spPr>
        <p:txBody>
          <a:bodyPr/>
          <a:lstStyle/>
          <a:p>
            <a:r>
              <a:rPr lang="en-US" baseline="30000" dirty="0"/>
              <a:t>When it comes to the Georgia Express Lanes, public safety is a top priority. Safety and incident management are critical components of this process, ensuring that appropriate access is available throughout the system for emergency vehicles. </a:t>
            </a:r>
            <a:endParaRPr lang="en-US" dirty="0"/>
          </a:p>
          <a:p>
            <a:r>
              <a:rPr lang="en-US" dirty="0"/>
              <a:t> </a:t>
            </a:r>
          </a:p>
          <a:p>
            <a:r>
              <a:rPr lang="en-US" baseline="30000" dirty="0"/>
              <a:t>A shoulder is available in the I-75 South Metro Express Lanes so that a driver can safely pull out of the lane in the event of a vehicle stall or break down. HERO units will be patrolling the express lanes to help motorists and move vehicles to shoulders.  If an accident occurs, emergency access gates will be located throughout the express lanes to allow first responders to quickly enter the lanes to assist.  Gates are designed to allow fire trucks and standard vehicles, like an ambulance, to pull into the express lanes.</a:t>
            </a:r>
            <a:r>
              <a:rPr lang="en-US" dirty="0"/>
              <a:t> </a:t>
            </a:r>
            <a:r>
              <a:rPr lang="en-US" baseline="30000" dirty="0"/>
              <a:t>The project team continues to meet with local emergency responders to develop processes and procedures for responding to any incidents in the lanes once they open to traffic. Cameras that communicate with NaviGator and the Traffic Management Center (TMC) are also located throughout the lanes. TMC operators and Georgia DOT HEROs will monitor both the express lanes and general purpose lanes in the corridor.</a:t>
            </a:r>
            <a:endParaRPr lang="en-US" dirty="0"/>
          </a:p>
          <a:p>
            <a:pPr rtl="0"/>
            <a:endParaRPr lang="en-US" sz="1600" dirty="0"/>
          </a:p>
        </p:txBody>
      </p:sp>
    </p:spTree>
    <p:extLst>
      <p:ext uri="{BB962C8B-B14F-4D97-AF65-F5344CB8AC3E}">
        <p14:creationId xmlns:p14="http://schemas.microsoft.com/office/powerpoint/2010/main" val="699083298"/>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7"/>
          <p:cNvSpPr>
            <a:spLocks noGrp="1" noChangeArrowheads="1"/>
          </p:cNvSpPr>
          <p:nvPr>
            <p:ph type="sldNum" sz="quarter" idx="5"/>
          </p:nvPr>
        </p:nvSpPr>
        <p:spPr>
          <a:noFill/>
        </p:spPr>
        <p:txBody>
          <a:bodyPr/>
          <a:lstStyle/>
          <a:p>
            <a:fld id="{BAB786D5-FFB6-4807-8BAE-05423A206047}" type="slidenum">
              <a:rPr lang="en-US" smtClean="0"/>
              <a:pPr/>
              <a:t>9</a:t>
            </a:fld>
            <a:endParaRPr lang="en-US" dirty="0" smtClean="0"/>
          </a:p>
        </p:txBody>
      </p:sp>
      <p:sp>
        <p:nvSpPr>
          <p:cNvPr id="128003" name="Rectangle 2"/>
          <p:cNvSpPr>
            <a:spLocks noGrp="1" noRot="1" noChangeAspect="1" noChangeArrowheads="1" noTextEdit="1"/>
          </p:cNvSpPr>
          <p:nvPr>
            <p:ph type="sldImg"/>
          </p:nvPr>
        </p:nvSpPr>
        <p:spPr>
          <a:solidFill>
            <a:srgbClr val="FFFFFF"/>
          </a:solidFill>
          <a:ln/>
        </p:spPr>
      </p:sp>
      <p:sp>
        <p:nvSpPr>
          <p:cNvPr id="128004" name="Rectangle 3"/>
          <p:cNvSpPr>
            <a:spLocks noGrp="1" noChangeArrowheads="1"/>
          </p:cNvSpPr>
          <p:nvPr>
            <p:ph type="body" idx="1"/>
          </p:nvPr>
        </p:nvSpPr>
        <p:spPr>
          <a:solidFill>
            <a:srgbClr val="FFFFFF"/>
          </a:solidFill>
          <a:ln>
            <a:solidFill>
              <a:srgbClr val="000000"/>
            </a:solidFill>
          </a:ln>
        </p:spPr>
        <p:txBody>
          <a:bodyPr/>
          <a:lstStyle/>
          <a:p>
            <a:pPr eaLnBrk="1" hangingPunct="1"/>
            <a:endParaRPr lang="en-US" dirty="0" smtClean="0"/>
          </a:p>
          <a:p>
            <a:pPr eaLnBrk="1" hangingPunct="1"/>
            <a:r>
              <a:rPr lang="en-US" dirty="0" smtClean="0"/>
              <a:t>Aerial photo of substructure construction for Express Lanes Bridge going over Delk Road at I-75</a:t>
            </a:r>
          </a:p>
          <a:p>
            <a:pPr eaLnBrk="1" hangingPunct="1"/>
            <a:endParaRPr lang="en-US" dirty="0" smtClean="0"/>
          </a:p>
        </p:txBody>
      </p:sp>
    </p:spTree>
    <p:extLst>
      <p:ext uri="{BB962C8B-B14F-4D97-AF65-F5344CB8AC3E}">
        <p14:creationId xmlns:p14="http://schemas.microsoft.com/office/powerpoint/2010/main" val="244046245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7"/>
          <p:cNvSpPr>
            <a:spLocks noGrp="1" noChangeArrowheads="1"/>
          </p:cNvSpPr>
          <p:nvPr>
            <p:ph type="sldNum" sz="quarter" idx="5"/>
          </p:nvPr>
        </p:nvSpPr>
        <p:spPr>
          <a:noFill/>
        </p:spPr>
        <p:txBody>
          <a:bodyPr/>
          <a:lstStyle/>
          <a:p>
            <a:fld id="{BAB786D5-FFB6-4807-8BAE-05423A206047}" type="slidenum">
              <a:rPr lang="en-US" smtClean="0"/>
              <a:pPr/>
              <a:t>10</a:t>
            </a:fld>
            <a:endParaRPr lang="en-US" dirty="0" smtClean="0"/>
          </a:p>
        </p:txBody>
      </p:sp>
      <p:sp>
        <p:nvSpPr>
          <p:cNvPr id="128003" name="Rectangle 2"/>
          <p:cNvSpPr>
            <a:spLocks noGrp="1" noRot="1" noChangeAspect="1" noChangeArrowheads="1" noTextEdit="1"/>
          </p:cNvSpPr>
          <p:nvPr>
            <p:ph type="sldImg"/>
          </p:nvPr>
        </p:nvSpPr>
        <p:spPr>
          <a:solidFill>
            <a:srgbClr val="FFFFFF"/>
          </a:solidFill>
          <a:ln/>
        </p:spPr>
      </p:sp>
      <p:sp>
        <p:nvSpPr>
          <p:cNvPr id="128004" name="Rectangle 3"/>
          <p:cNvSpPr>
            <a:spLocks noGrp="1" noChangeArrowheads="1"/>
          </p:cNvSpPr>
          <p:nvPr>
            <p:ph type="body" idx="1"/>
          </p:nvPr>
        </p:nvSpPr>
        <p:spPr>
          <a:solidFill>
            <a:srgbClr val="FFFFFF"/>
          </a:solidFill>
          <a:ln>
            <a:solidFill>
              <a:srgbClr val="000000"/>
            </a:solidFill>
          </a:ln>
        </p:spPr>
        <p:txBody>
          <a:bodyPr/>
          <a:lstStyle/>
          <a:p>
            <a:pPr eaLnBrk="1" hangingPunct="1"/>
            <a:endParaRPr lang="en-US" dirty="0" smtClean="0"/>
          </a:p>
          <a:p>
            <a:pPr eaLnBrk="1" hangingPunct="1"/>
            <a:r>
              <a:rPr lang="en-US" dirty="0" smtClean="0"/>
              <a:t>Aerial photo of substructure construction for Express Lanes Bridge going over Delk Road at I-75</a:t>
            </a:r>
          </a:p>
          <a:p>
            <a:pPr eaLnBrk="1" hangingPunct="1"/>
            <a:endParaRPr lang="en-US" dirty="0" smtClean="0"/>
          </a:p>
        </p:txBody>
      </p:sp>
    </p:spTree>
    <p:extLst>
      <p:ext uri="{BB962C8B-B14F-4D97-AF65-F5344CB8AC3E}">
        <p14:creationId xmlns:p14="http://schemas.microsoft.com/office/powerpoint/2010/main" val="1800340840"/>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7"/>
          <p:cNvSpPr>
            <a:spLocks noGrp="1" noChangeArrowheads="1"/>
          </p:cNvSpPr>
          <p:nvPr>
            <p:ph type="sldNum" sz="quarter" idx="5"/>
          </p:nvPr>
        </p:nvSpPr>
        <p:spPr>
          <a:noFill/>
        </p:spPr>
        <p:txBody>
          <a:bodyPr/>
          <a:lstStyle/>
          <a:p>
            <a:fld id="{BAB786D5-FFB6-4807-8BAE-05423A206047}" type="slidenum">
              <a:rPr lang="en-US" smtClean="0"/>
              <a:pPr/>
              <a:t>11</a:t>
            </a:fld>
            <a:endParaRPr lang="en-US" dirty="0" smtClean="0"/>
          </a:p>
        </p:txBody>
      </p:sp>
      <p:sp>
        <p:nvSpPr>
          <p:cNvPr id="128003" name="Rectangle 2"/>
          <p:cNvSpPr>
            <a:spLocks noGrp="1" noRot="1" noChangeAspect="1" noChangeArrowheads="1" noTextEdit="1"/>
          </p:cNvSpPr>
          <p:nvPr>
            <p:ph type="sldImg"/>
          </p:nvPr>
        </p:nvSpPr>
        <p:spPr>
          <a:solidFill>
            <a:srgbClr val="FFFFFF"/>
          </a:solidFill>
          <a:ln/>
        </p:spPr>
      </p:sp>
      <p:sp>
        <p:nvSpPr>
          <p:cNvPr id="128004" name="Rectangle 3"/>
          <p:cNvSpPr>
            <a:spLocks noGrp="1" noChangeArrowheads="1"/>
          </p:cNvSpPr>
          <p:nvPr>
            <p:ph type="body" idx="1"/>
          </p:nvPr>
        </p:nvSpPr>
        <p:spPr>
          <a:solidFill>
            <a:srgbClr val="FFFFFF"/>
          </a:solidFill>
          <a:ln>
            <a:solidFill>
              <a:srgbClr val="000000"/>
            </a:solidFill>
          </a:ln>
        </p:spPr>
        <p:txBody>
          <a:bodyPr/>
          <a:lstStyle/>
          <a:p>
            <a:pPr eaLnBrk="1" hangingPunct="1"/>
            <a:endParaRPr lang="en-US" dirty="0" smtClean="0"/>
          </a:p>
          <a:p>
            <a:pPr eaLnBrk="1" hangingPunct="1"/>
            <a:r>
              <a:rPr lang="en-US" dirty="0" smtClean="0"/>
              <a:t>Aerial photo of substructure construction for Express Lanes Bridge going over Delk Road at I-75</a:t>
            </a:r>
          </a:p>
          <a:p>
            <a:pPr eaLnBrk="1" hangingPunct="1"/>
            <a:endParaRPr lang="en-US" dirty="0" smtClean="0"/>
          </a:p>
        </p:txBody>
      </p:sp>
    </p:spTree>
    <p:extLst>
      <p:ext uri="{BB962C8B-B14F-4D97-AF65-F5344CB8AC3E}">
        <p14:creationId xmlns:p14="http://schemas.microsoft.com/office/powerpoint/2010/main" val="1898978615"/>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7"/>
          <p:cNvSpPr>
            <a:spLocks noGrp="1" noChangeArrowheads="1"/>
          </p:cNvSpPr>
          <p:nvPr>
            <p:ph type="sldNum" sz="quarter" idx="5"/>
          </p:nvPr>
        </p:nvSpPr>
        <p:spPr>
          <a:noFill/>
        </p:spPr>
        <p:txBody>
          <a:bodyPr/>
          <a:lstStyle/>
          <a:p>
            <a:fld id="{BAB786D5-FFB6-4807-8BAE-05423A206047}" type="slidenum">
              <a:rPr lang="en-US" smtClean="0"/>
              <a:pPr/>
              <a:t>12</a:t>
            </a:fld>
            <a:endParaRPr lang="en-US" dirty="0" smtClean="0"/>
          </a:p>
        </p:txBody>
      </p:sp>
      <p:sp>
        <p:nvSpPr>
          <p:cNvPr id="128003" name="Rectangle 2"/>
          <p:cNvSpPr>
            <a:spLocks noGrp="1" noRot="1" noChangeAspect="1" noChangeArrowheads="1" noTextEdit="1"/>
          </p:cNvSpPr>
          <p:nvPr>
            <p:ph type="sldImg"/>
          </p:nvPr>
        </p:nvSpPr>
        <p:spPr>
          <a:solidFill>
            <a:srgbClr val="FFFFFF"/>
          </a:solidFill>
          <a:ln/>
        </p:spPr>
      </p:sp>
      <p:sp>
        <p:nvSpPr>
          <p:cNvPr id="128004" name="Rectangle 3"/>
          <p:cNvSpPr>
            <a:spLocks noGrp="1" noChangeArrowheads="1"/>
          </p:cNvSpPr>
          <p:nvPr>
            <p:ph type="body" idx="1"/>
          </p:nvPr>
        </p:nvSpPr>
        <p:spPr>
          <a:solidFill>
            <a:srgbClr val="FFFFFF"/>
          </a:solidFill>
          <a:ln>
            <a:solidFill>
              <a:srgbClr val="000000"/>
            </a:solidFill>
          </a:ln>
        </p:spPr>
        <p:txBody>
          <a:bodyPr/>
          <a:lstStyle/>
          <a:p>
            <a:pPr eaLnBrk="1" hangingPunct="1"/>
            <a:endParaRPr lang="en-US" dirty="0" smtClean="0"/>
          </a:p>
          <a:p>
            <a:pPr eaLnBrk="1" hangingPunct="1"/>
            <a:r>
              <a:rPr lang="en-US" dirty="0" smtClean="0"/>
              <a:t>Aerial photo of substructure construction for Express Lanes Bridge going over Delk Road at I-75</a:t>
            </a:r>
          </a:p>
          <a:p>
            <a:pPr eaLnBrk="1" hangingPunct="1"/>
            <a:endParaRPr lang="en-US" dirty="0" smtClean="0"/>
          </a:p>
        </p:txBody>
      </p:sp>
    </p:spTree>
    <p:extLst>
      <p:ext uri="{BB962C8B-B14F-4D97-AF65-F5344CB8AC3E}">
        <p14:creationId xmlns:p14="http://schemas.microsoft.com/office/powerpoint/2010/main" val="376842676"/>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7"/>
          <p:cNvSpPr>
            <a:spLocks noGrp="1" noChangeArrowheads="1"/>
          </p:cNvSpPr>
          <p:nvPr>
            <p:ph type="sldNum" sz="quarter" idx="5"/>
          </p:nvPr>
        </p:nvSpPr>
        <p:spPr>
          <a:noFill/>
        </p:spPr>
        <p:txBody>
          <a:bodyPr/>
          <a:lstStyle/>
          <a:p>
            <a:fld id="{BAB786D5-FFB6-4807-8BAE-05423A206047}" type="slidenum">
              <a:rPr lang="en-US" smtClean="0"/>
              <a:pPr/>
              <a:t>13</a:t>
            </a:fld>
            <a:endParaRPr lang="en-US" dirty="0" smtClean="0"/>
          </a:p>
        </p:txBody>
      </p:sp>
      <p:sp>
        <p:nvSpPr>
          <p:cNvPr id="128003" name="Rectangle 2"/>
          <p:cNvSpPr>
            <a:spLocks noGrp="1" noRot="1" noChangeAspect="1" noChangeArrowheads="1" noTextEdit="1"/>
          </p:cNvSpPr>
          <p:nvPr>
            <p:ph type="sldImg"/>
          </p:nvPr>
        </p:nvSpPr>
        <p:spPr>
          <a:solidFill>
            <a:srgbClr val="FFFFFF"/>
          </a:solidFill>
          <a:ln/>
        </p:spPr>
      </p:sp>
      <p:sp>
        <p:nvSpPr>
          <p:cNvPr id="128004" name="Rectangle 3"/>
          <p:cNvSpPr>
            <a:spLocks noGrp="1" noChangeArrowheads="1"/>
          </p:cNvSpPr>
          <p:nvPr>
            <p:ph type="body" idx="1"/>
          </p:nvPr>
        </p:nvSpPr>
        <p:spPr>
          <a:solidFill>
            <a:srgbClr val="FFFFFF"/>
          </a:solidFill>
          <a:ln>
            <a:solidFill>
              <a:srgbClr val="000000"/>
            </a:solidFill>
          </a:ln>
        </p:spPr>
        <p:txBody>
          <a:bodyPr/>
          <a:lstStyle/>
          <a:p>
            <a:pPr eaLnBrk="1" hangingPunct="1"/>
            <a:endParaRPr lang="en-US" dirty="0" smtClean="0"/>
          </a:p>
          <a:p>
            <a:pPr eaLnBrk="1" hangingPunct="1"/>
            <a:r>
              <a:rPr lang="en-US" dirty="0" smtClean="0"/>
              <a:t>Aerial photo of wall construction and steel girders for new Express Lanes interchange at I-285 &amp; I-75 </a:t>
            </a:r>
          </a:p>
          <a:p>
            <a:pPr eaLnBrk="1" hangingPunct="1"/>
            <a:endParaRPr lang="en-US" dirty="0" smtClean="0"/>
          </a:p>
        </p:txBody>
      </p:sp>
    </p:spTree>
    <p:extLst>
      <p:ext uri="{BB962C8B-B14F-4D97-AF65-F5344CB8AC3E}">
        <p14:creationId xmlns:p14="http://schemas.microsoft.com/office/powerpoint/2010/main" val="4160060575"/>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7"/>
          <p:cNvSpPr>
            <a:spLocks noGrp="1" noChangeArrowheads="1"/>
          </p:cNvSpPr>
          <p:nvPr>
            <p:ph type="sldNum" sz="quarter" idx="5"/>
          </p:nvPr>
        </p:nvSpPr>
        <p:spPr>
          <a:noFill/>
        </p:spPr>
        <p:txBody>
          <a:bodyPr/>
          <a:lstStyle/>
          <a:p>
            <a:fld id="{BAB786D5-FFB6-4807-8BAE-05423A206047}" type="slidenum">
              <a:rPr lang="en-US" smtClean="0"/>
              <a:pPr/>
              <a:t>14</a:t>
            </a:fld>
            <a:endParaRPr lang="en-US" dirty="0" smtClean="0"/>
          </a:p>
        </p:txBody>
      </p:sp>
      <p:sp>
        <p:nvSpPr>
          <p:cNvPr id="128003" name="Rectangle 2"/>
          <p:cNvSpPr>
            <a:spLocks noGrp="1" noRot="1" noChangeAspect="1" noChangeArrowheads="1" noTextEdit="1"/>
          </p:cNvSpPr>
          <p:nvPr>
            <p:ph type="sldImg"/>
          </p:nvPr>
        </p:nvSpPr>
        <p:spPr>
          <a:solidFill>
            <a:srgbClr val="FFFFFF"/>
          </a:solidFill>
          <a:ln/>
        </p:spPr>
      </p:sp>
      <p:sp>
        <p:nvSpPr>
          <p:cNvPr id="128004" name="Rectangle 3"/>
          <p:cNvSpPr>
            <a:spLocks noGrp="1" noChangeArrowheads="1"/>
          </p:cNvSpPr>
          <p:nvPr>
            <p:ph type="body" idx="1"/>
          </p:nvPr>
        </p:nvSpPr>
        <p:spPr>
          <a:solidFill>
            <a:srgbClr val="FFFFFF"/>
          </a:solidFill>
          <a:ln>
            <a:solidFill>
              <a:srgbClr val="000000"/>
            </a:solidFill>
          </a:ln>
        </p:spPr>
        <p:txBody>
          <a:bodyPr/>
          <a:lstStyle/>
          <a:p>
            <a:pPr eaLnBrk="1" hangingPunct="1"/>
            <a:endParaRPr lang="en-US" dirty="0" smtClean="0"/>
          </a:p>
          <a:p>
            <a:pPr eaLnBrk="1" hangingPunct="1"/>
            <a:r>
              <a:rPr lang="en-US" dirty="0" smtClean="0"/>
              <a:t>Aerial photo of substructure construction for Express Lanes Bridge going over Delk Road at I-75</a:t>
            </a:r>
          </a:p>
          <a:p>
            <a:pPr eaLnBrk="1" hangingPunct="1"/>
            <a:endParaRPr lang="en-US" dirty="0" smtClean="0"/>
          </a:p>
        </p:txBody>
      </p:sp>
    </p:spTree>
    <p:extLst>
      <p:ext uri="{BB962C8B-B14F-4D97-AF65-F5344CB8AC3E}">
        <p14:creationId xmlns:p14="http://schemas.microsoft.com/office/powerpoint/2010/main" val="450242686"/>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7"/>
          <p:cNvSpPr>
            <a:spLocks noGrp="1" noChangeArrowheads="1"/>
          </p:cNvSpPr>
          <p:nvPr>
            <p:ph type="sldNum" sz="quarter" idx="5"/>
          </p:nvPr>
        </p:nvSpPr>
        <p:spPr>
          <a:noFill/>
        </p:spPr>
        <p:txBody>
          <a:bodyPr/>
          <a:lstStyle/>
          <a:p>
            <a:fld id="{BAB786D5-FFB6-4807-8BAE-05423A206047}" type="slidenum">
              <a:rPr lang="en-US" smtClean="0"/>
              <a:pPr/>
              <a:t>15</a:t>
            </a:fld>
            <a:endParaRPr lang="en-US" dirty="0" smtClean="0"/>
          </a:p>
        </p:txBody>
      </p:sp>
      <p:sp>
        <p:nvSpPr>
          <p:cNvPr id="128003" name="Rectangle 2"/>
          <p:cNvSpPr>
            <a:spLocks noGrp="1" noRot="1" noChangeAspect="1" noChangeArrowheads="1" noTextEdit="1"/>
          </p:cNvSpPr>
          <p:nvPr>
            <p:ph type="sldImg"/>
          </p:nvPr>
        </p:nvSpPr>
        <p:spPr>
          <a:solidFill>
            <a:srgbClr val="FFFFFF"/>
          </a:solidFill>
          <a:ln/>
        </p:spPr>
      </p:sp>
      <p:sp>
        <p:nvSpPr>
          <p:cNvPr id="128004" name="Rectangle 3"/>
          <p:cNvSpPr>
            <a:spLocks noGrp="1" noChangeArrowheads="1"/>
          </p:cNvSpPr>
          <p:nvPr>
            <p:ph type="body" idx="1"/>
          </p:nvPr>
        </p:nvSpPr>
        <p:spPr>
          <a:solidFill>
            <a:srgbClr val="FFFFFF"/>
          </a:solidFill>
          <a:ln>
            <a:solidFill>
              <a:srgbClr val="000000"/>
            </a:solidFill>
          </a:ln>
        </p:spPr>
        <p:txBody>
          <a:bodyPr/>
          <a:lstStyle/>
          <a:p>
            <a:pPr eaLnBrk="1" hangingPunct="1"/>
            <a:endParaRPr lang="en-US" dirty="0" smtClean="0"/>
          </a:p>
          <a:p>
            <a:pPr eaLnBrk="1" hangingPunct="1"/>
            <a:r>
              <a:rPr lang="en-US" dirty="0" smtClean="0"/>
              <a:t>Aerial photo of substructure construction for Express Lanes Bridge going over Delk Road at I-75</a:t>
            </a:r>
          </a:p>
          <a:p>
            <a:pPr eaLnBrk="1" hangingPunct="1"/>
            <a:endParaRPr lang="en-US" dirty="0" smtClean="0"/>
          </a:p>
        </p:txBody>
      </p:sp>
    </p:spTree>
    <p:extLst>
      <p:ext uri="{BB962C8B-B14F-4D97-AF65-F5344CB8AC3E}">
        <p14:creationId xmlns:p14="http://schemas.microsoft.com/office/powerpoint/2010/main" val="227392226"/>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7"/>
          <p:cNvSpPr>
            <a:spLocks noGrp="1" noChangeArrowheads="1"/>
          </p:cNvSpPr>
          <p:nvPr>
            <p:ph type="sldNum" sz="quarter" idx="5"/>
          </p:nvPr>
        </p:nvSpPr>
        <p:spPr>
          <a:noFill/>
        </p:spPr>
        <p:txBody>
          <a:bodyPr/>
          <a:lstStyle/>
          <a:p>
            <a:fld id="{BAB786D5-FFB6-4807-8BAE-05423A206047}" type="slidenum">
              <a:rPr lang="en-US" smtClean="0"/>
              <a:pPr/>
              <a:t>16</a:t>
            </a:fld>
            <a:endParaRPr lang="en-US" dirty="0" smtClean="0"/>
          </a:p>
        </p:txBody>
      </p:sp>
      <p:sp>
        <p:nvSpPr>
          <p:cNvPr id="128003" name="Rectangle 2"/>
          <p:cNvSpPr>
            <a:spLocks noGrp="1" noRot="1" noChangeAspect="1" noChangeArrowheads="1" noTextEdit="1"/>
          </p:cNvSpPr>
          <p:nvPr>
            <p:ph type="sldImg"/>
          </p:nvPr>
        </p:nvSpPr>
        <p:spPr>
          <a:solidFill>
            <a:srgbClr val="FFFFFF"/>
          </a:solidFill>
          <a:ln/>
        </p:spPr>
      </p:sp>
      <p:sp>
        <p:nvSpPr>
          <p:cNvPr id="128004" name="Rectangle 3"/>
          <p:cNvSpPr>
            <a:spLocks noGrp="1" noChangeArrowheads="1"/>
          </p:cNvSpPr>
          <p:nvPr>
            <p:ph type="body" idx="1"/>
          </p:nvPr>
        </p:nvSpPr>
        <p:spPr>
          <a:solidFill>
            <a:srgbClr val="FFFFFF"/>
          </a:solidFill>
          <a:ln>
            <a:solidFill>
              <a:srgbClr val="000000"/>
            </a:solidFill>
          </a:ln>
        </p:spPr>
        <p:txBody>
          <a:bodyPr/>
          <a:lstStyle/>
          <a:p>
            <a:pPr eaLnBrk="1" hangingPunct="1"/>
            <a:endParaRPr lang="en-US" dirty="0" smtClean="0"/>
          </a:p>
          <a:p>
            <a:pPr eaLnBrk="1" hangingPunct="1"/>
            <a:r>
              <a:rPr lang="en-US" dirty="0" smtClean="0"/>
              <a:t>Aerial photo of substructure construction for Express Lanes Bridge going over Delk Road at I-75</a:t>
            </a:r>
          </a:p>
          <a:p>
            <a:pPr eaLnBrk="1" hangingPunct="1"/>
            <a:endParaRPr lang="en-US" dirty="0" smtClean="0"/>
          </a:p>
        </p:txBody>
      </p:sp>
    </p:spTree>
    <p:extLst>
      <p:ext uri="{BB962C8B-B14F-4D97-AF65-F5344CB8AC3E}">
        <p14:creationId xmlns:p14="http://schemas.microsoft.com/office/powerpoint/2010/main" val="134808423"/>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7"/>
          <p:cNvSpPr>
            <a:spLocks noGrp="1" noChangeArrowheads="1"/>
          </p:cNvSpPr>
          <p:nvPr>
            <p:ph type="sldNum" sz="quarter" idx="5"/>
          </p:nvPr>
        </p:nvSpPr>
        <p:spPr>
          <a:noFill/>
        </p:spPr>
        <p:txBody>
          <a:bodyPr/>
          <a:lstStyle/>
          <a:p>
            <a:fld id="{BAB786D5-FFB6-4807-8BAE-05423A206047}" type="slidenum">
              <a:rPr lang="en-US" smtClean="0"/>
              <a:pPr/>
              <a:t>17</a:t>
            </a:fld>
            <a:endParaRPr lang="en-US" dirty="0" smtClean="0"/>
          </a:p>
        </p:txBody>
      </p:sp>
      <p:sp>
        <p:nvSpPr>
          <p:cNvPr id="128003" name="Rectangle 2"/>
          <p:cNvSpPr>
            <a:spLocks noGrp="1" noRot="1" noChangeAspect="1" noChangeArrowheads="1" noTextEdit="1"/>
          </p:cNvSpPr>
          <p:nvPr>
            <p:ph type="sldImg"/>
          </p:nvPr>
        </p:nvSpPr>
        <p:spPr>
          <a:solidFill>
            <a:srgbClr val="FFFFFF"/>
          </a:solidFill>
          <a:ln/>
        </p:spPr>
      </p:sp>
      <p:sp>
        <p:nvSpPr>
          <p:cNvPr id="128004" name="Rectangle 3"/>
          <p:cNvSpPr>
            <a:spLocks noGrp="1" noChangeArrowheads="1"/>
          </p:cNvSpPr>
          <p:nvPr>
            <p:ph type="body" idx="1"/>
          </p:nvPr>
        </p:nvSpPr>
        <p:spPr>
          <a:solidFill>
            <a:srgbClr val="FFFFFF"/>
          </a:solidFill>
          <a:ln>
            <a:solidFill>
              <a:srgbClr val="000000"/>
            </a:solidFill>
          </a:ln>
        </p:spPr>
        <p:txBody>
          <a:bodyPr/>
          <a:lstStyle/>
          <a:p>
            <a:pPr eaLnBrk="1" hangingPunct="1"/>
            <a:endParaRPr lang="en-US" dirty="0" smtClean="0"/>
          </a:p>
          <a:p>
            <a:pPr eaLnBrk="1" hangingPunct="1"/>
            <a:r>
              <a:rPr lang="en-US" dirty="0" smtClean="0"/>
              <a:t>Aerial photo of substructure construction for Express Lanes Bridge going over Delk Road at I-75</a:t>
            </a:r>
          </a:p>
          <a:p>
            <a:pPr eaLnBrk="1" hangingPunct="1"/>
            <a:endParaRPr lang="en-US" dirty="0" smtClean="0"/>
          </a:p>
        </p:txBody>
      </p:sp>
    </p:spTree>
    <p:extLst>
      <p:ext uri="{BB962C8B-B14F-4D97-AF65-F5344CB8AC3E}">
        <p14:creationId xmlns:p14="http://schemas.microsoft.com/office/powerpoint/2010/main" val="210459775"/>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7"/>
          <p:cNvSpPr>
            <a:spLocks noGrp="1" noChangeArrowheads="1"/>
          </p:cNvSpPr>
          <p:nvPr>
            <p:ph type="sldNum" sz="quarter" idx="5"/>
          </p:nvPr>
        </p:nvSpPr>
        <p:spPr>
          <a:noFill/>
        </p:spPr>
        <p:txBody>
          <a:bodyPr/>
          <a:lstStyle/>
          <a:p>
            <a:fld id="{BAB786D5-FFB6-4807-8BAE-05423A206047}" type="slidenum">
              <a:rPr lang="en-US" smtClean="0"/>
              <a:pPr/>
              <a:t>18</a:t>
            </a:fld>
            <a:endParaRPr lang="en-US" dirty="0" smtClean="0"/>
          </a:p>
        </p:txBody>
      </p:sp>
      <p:sp>
        <p:nvSpPr>
          <p:cNvPr id="128003" name="Rectangle 2"/>
          <p:cNvSpPr>
            <a:spLocks noGrp="1" noRot="1" noChangeAspect="1" noChangeArrowheads="1" noTextEdit="1"/>
          </p:cNvSpPr>
          <p:nvPr>
            <p:ph type="sldImg"/>
          </p:nvPr>
        </p:nvSpPr>
        <p:spPr>
          <a:solidFill>
            <a:srgbClr val="FFFFFF"/>
          </a:solidFill>
          <a:ln/>
        </p:spPr>
      </p:sp>
      <p:sp>
        <p:nvSpPr>
          <p:cNvPr id="128004" name="Rectangle 3"/>
          <p:cNvSpPr>
            <a:spLocks noGrp="1" noChangeArrowheads="1"/>
          </p:cNvSpPr>
          <p:nvPr>
            <p:ph type="body" idx="1"/>
          </p:nvPr>
        </p:nvSpPr>
        <p:spPr>
          <a:solidFill>
            <a:srgbClr val="FFFFFF"/>
          </a:solidFill>
          <a:ln>
            <a:solidFill>
              <a:srgbClr val="000000"/>
            </a:solidFill>
          </a:ln>
        </p:spPr>
        <p:txBody>
          <a:bodyPr/>
          <a:lstStyle/>
          <a:p>
            <a:pPr eaLnBrk="1" hangingPunct="1"/>
            <a:r>
              <a:rPr lang="en-US" dirty="0" smtClean="0"/>
              <a:t>351,827 total number</a:t>
            </a:r>
            <a:r>
              <a:rPr lang="en-US" baseline="0" dirty="0" smtClean="0"/>
              <a:t> of Peach Passes assigned as of March 2016; </a:t>
            </a:r>
            <a:r>
              <a:rPr lang="en-US" dirty="0" smtClean="0"/>
              <a:t>verified on SRTA website</a:t>
            </a:r>
            <a:r>
              <a:rPr lang="en-US" baseline="0" dirty="0" smtClean="0"/>
              <a:t> 05/18/2016</a:t>
            </a:r>
            <a:endParaRPr lang="en-US" dirty="0" smtClean="0"/>
          </a:p>
        </p:txBody>
      </p:sp>
    </p:spTree>
    <p:extLst>
      <p:ext uri="{BB962C8B-B14F-4D97-AF65-F5344CB8AC3E}">
        <p14:creationId xmlns:p14="http://schemas.microsoft.com/office/powerpoint/2010/main" val="327363096"/>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7"/>
          <p:cNvSpPr>
            <a:spLocks noGrp="1" noChangeArrowheads="1"/>
          </p:cNvSpPr>
          <p:nvPr>
            <p:ph type="sldNum" sz="quarter" idx="5"/>
          </p:nvPr>
        </p:nvSpPr>
        <p:spPr>
          <a:noFill/>
        </p:spPr>
        <p:txBody>
          <a:bodyPr/>
          <a:lstStyle/>
          <a:p>
            <a:fld id="{BAB786D5-FFB6-4807-8BAE-05423A206047}" type="slidenum">
              <a:rPr lang="en-US" smtClean="0"/>
              <a:pPr/>
              <a:t>19</a:t>
            </a:fld>
            <a:endParaRPr lang="en-US" dirty="0" smtClean="0"/>
          </a:p>
        </p:txBody>
      </p:sp>
      <p:sp>
        <p:nvSpPr>
          <p:cNvPr id="128003" name="Rectangle 2"/>
          <p:cNvSpPr>
            <a:spLocks noGrp="1" noRot="1" noChangeAspect="1" noChangeArrowheads="1" noTextEdit="1"/>
          </p:cNvSpPr>
          <p:nvPr>
            <p:ph type="sldImg"/>
          </p:nvPr>
        </p:nvSpPr>
        <p:spPr>
          <a:solidFill>
            <a:srgbClr val="FFFFFF"/>
          </a:solidFill>
          <a:ln/>
        </p:spPr>
      </p:sp>
      <p:sp>
        <p:nvSpPr>
          <p:cNvPr id="128004" name="Rectangle 3"/>
          <p:cNvSpPr>
            <a:spLocks noGrp="1" noChangeArrowheads="1"/>
          </p:cNvSpPr>
          <p:nvPr>
            <p:ph type="body" idx="1"/>
          </p:nvPr>
        </p:nvSpPr>
        <p:spPr>
          <a:solidFill>
            <a:srgbClr val="FFFFFF"/>
          </a:solidFill>
          <a:ln>
            <a:solidFill>
              <a:srgbClr val="000000"/>
            </a:solidFill>
          </a:ln>
        </p:spPr>
        <p:txBody>
          <a:bodyPr/>
          <a:lstStyle/>
          <a:p>
            <a:pPr eaLnBrk="1" hangingPunct="1"/>
            <a:endParaRPr lang="en-US" dirty="0" smtClean="0"/>
          </a:p>
        </p:txBody>
      </p:sp>
    </p:spTree>
    <p:extLst>
      <p:ext uri="{BB962C8B-B14F-4D97-AF65-F5344CB8AC3E}">
        <p14:creationId xmlns:p14="http://schemas.microsoft.com/office/powerpoint/2010/main" val="1025942781"/>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7"/>
          <p:cNvSpPr>
            <a:spLocks noGrp="1" noChangeArrowheads="1"/>
          </p:cNvSpPr>
          <p:nvPr>
            <p:ph type="sldNum" sz="quarter" idx="5"/>
          </p:nvPr>
        </p:nvSpPr>
        <p:spPr>
          <a:noFill/>
        </p:spPr>
        <p:txBody>
          <a:bodyPr/>
          <a:lstStyle/>
          <a:p>
            <a:fld id="{BAB786D5-FFB6-4807-8BAE-05423A206047}" type="slidenum">
              <a:rPr lang="en-US" smtClean="0"/>
              <a:pPr/>
              <a:t>20</a:t>
            </a:fld>
            <a:endParaRPr lang="en-US" dirty="0" smtClean="0"/>
          </a:p>
        </p:txBody>
      </p:sp>
      <p:sp>
        <p:nvSpPr>
          <p:cNvPr id="128003" name="Rectangle 2"/>
          <p:cNvSpPr>
            <a:spLocks noGrp="1" noRot="1" noChangeAspect="1" noChangeArrowheads="1" noTextEdit="1"/>
          </p:cNvSpPr>
          <p:nvPr>
            <p:ph type="sldImg"/>
          </p:nvPr>
        </p:nvSpPr>
        <p:spPr>
          <a:solidFill>
            <a:srgbClr val="FFFFFF"/>
          </a:solidFill>
          <a:ln/>
        </p:spPr>
      </p:sp>
      <p:sp>
        <p:nvSpPr>
          <p:cNvPr id="128004" name="Rectangle 3"/>
          <p:cNvSpPr>
            <a:spLocks noGrp="1" noChangeArrowheads="1"/>
          </p:cNvSpPr>
          <p:nvPr>
            <p:ph type="body" idx="1"/>
          </p:nvPr>
        </p:nvSpPr>
        <p:spPr>
          <a:solidFill>
            <a:srgbClr val="FFFFFF"/>
          </a:solidFill>
          <a:ln>
            <a:solidFill>
              <a:srgbClr val="000000"/>
            </a:solidFill>
          </a:ln>
        </p:spPr>
        <p:txBody>
          <a:bodyPr/>
          <a:lstStyle/>
          <a:p>
            <a:pPr eaLnBrk="1" hangingPunct="1"/>
            <a:endParaRPr lang="en-US" dirty="0" smtClean="0"/>
          </a:p>
        </p:txBody>
      </p:sp>
    </p:spTree>
    <p:extLst>
      <p:ext uri="{BB962C8B-B14F-4D97-AF65-F5344CB8AC3E}">
        <p14:creationId xmlns:p14="http://schemas.microsoft.com/office/powerpoint/2010/main" val="3336047643"/>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7"/>
          <p:cNvSpPr>
            <a:spLocks noGrp="1" noChangeArrowheads="1"/>
          </p:cNvSpPr>
          <p:nvPr>
            <p:ph type="sldNum" sz="quarter" idx="5"/>
          </p:nvPr>
        </p:nvSpPr>
        <p:spPr>
          <a:noFill/>
        </p:spPr>
        <p:txBody>
          <a:bodyPr/>
          <a:lstStyle/>
          <a:p>
            <a:fld id="{BAB786D5-FFB6-4807-8BAE-05423A206047}" type="slidenum">
              <a:rPr lang="en-US" smtClean="0"/>
              <a:pPr/>
              <a:t>21</a:t>
            </a:fld>
            <a:endParaRPr lang="en-US" dirty="0" smtClean="0"/>
          </a:p>
        </p:txBody>
      </p:sp>
      <p:sp>
        <p:nvSpPr>
          <p:cNvPr id="128003" name="Rectangle 2"/>
          <p:cNvSpPr>
            <a:spLocks noGrp="1" noRot="1" noChangeAspect="1" noChangeArrowheads="1" noTextEdit="1"/>
          </p:cNvSpPr>
          <p:nvPr>
            <p:ph type="sldImg"/>
          </p:nvPr>
        </p:nvSpPr>
        <p:spPr>
          <a:solidFill>
            <a:srgbClr val="FFFFFF"/>
          </a:solidFill>
          <a:ln/>
        </p:spPr>
      </p:sp>
      <p:sp>
        <p:nvSpPr>
          <p:cNvPr id="128004" name="Rectangle 3"/>
          <p:cNvSpPr>
            <a:spLocks noGrp="1" noChangeArrowheads="1"/>
          </p:cNvSpPr>
          <p:nvPr>
            <p:ph type="body" idx="1"/>
          </p:nvPr>
        </p:nvSpPr>
        <p:spPr>
          <a:solidFill>
            <a:srgbClr val="FFFFFF"/>
          </a:solidFill>
          <a:ln>
            <a:solidFill>
              <a:srgbClr val="000000"/>
            </a:solidFill>
          </a:ln>
        </p:spPr>
        <p:txBody>
          <a:bodyPr/>
          <a:lstStyle/>
          <a:p>
            <a:pPr eaLnBrk="1" hangingPunct="1"/>
            <a:endParaRPr lang="en-US" dirty="0" smtClean="0"/>
          </a:p>
        </p:txBody>
      </p:sp>
    </p:spTree>
    <p:extLst>
      <p:ext uri="{BB962C8B-B14F-4D97-AF65-F5344CB8AC3E}">
        <p14:creationId xmlns:p14="http://schemas.microsoft.com/office/powerpoint/2010/main" val="4016559917"/>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7"/>
          <p:cNvSpPr>
            <a:spLocks noGrp="1" noChangeArrowheads="1"/>
          </p:cNvSpPr>
          <p:nvPr>
            <p:ph type="sldNum" sz="quarter" idx="5"/>
          </p:nvPr>
        </p:nvSpPr>
        <p:spPr>
          <a:noFill/>
        </p:spPr>
        <p:txBody>
          <a:bodyPr/>
          <a:lstStyle/>
          <a:p>
            <a:fld id="{BAB786D5-FFB6-4807-8BAE-05423A206047}" type="slidenum">
              <a:rPr lang="en-US" smtClean="0"/>
              <a:pPr/>
              <a:t>22</a:t>
            </a:fld>
            <a:endParaRPr lang="en-US" dirty="0" smtClean="0"/>
          </a:p>
        </p:txBody>
      </p:sp>
      <p:sp>
        <p:nvSpPr>
          <p:cNvPr id="128003" name="Rectangle 2"/>
          <p:cNvSpPr>
            <a:spLocks noGrp="1" noRot="1" noChangeAspect="1" noChangeArrowheads="1" noTextEdit="1"/>
          </p:cNvSpPr>
          <p:nvPr>
            <p:ph type="sldImg"/>
          </p:nvPr>
        </p:nvSpPr>
        <p:spPr>
          <a:solidFill>
            <a:srgbClr val="FFFFFF"/>
          </a:solidFill>
          <a:ln/>
        </p:spPr>
      </p:sp>
      <p:sp>
        <p:nvSpPr>
          <p:cNvPr id="128004" name="Rectangle 3"/>
          <p:cNvSpPr>
            <a:spLocks noGrp="1" noChangeArrowheads="1"/>
          </p:cNvSpPr>
          <p:nvPr>
            <p:ph type="body" idx="1"/>
          </p:nvPr>
        </p:nvSpPr>
        <p:spPr>
          <a:solidFill>
            <a:srgbClr val="FFFFFF"/>
          </a:solidFill>
          <a:ln>
            <a:solidFill>
              <a:srgbClr val="000000"/>
            </a:solidFill>
          </a:ln>
        </p:spPr>
        <p:txBody>
          <a:bodyPr/>
          <a:lstStyle/>
          <a:p>
            <a:pPr eaLnBrk="1" hangingPunct="1"/>
            <a:endParaRPr lang="en-US" dirty="0" smtClean="0"/>
          </a:p>
        </p:txBody>
      </p:sp>
    </p:spTree>
    <p:extLst>
      <p:ext uri="{BB962C8B-B14F-4D97-AF65-F5344CB8AC3E}">
        <p14:creationId xmlns:p14="http://schemas.microsoft.com/office/powerpoint/2010/main" val="645798092"/>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7"/>
          <p:cNvSpPr>
            <a:spLocks noGrp="1" noChangeArrowheads="1"/>
          </p:cNvSpPr>
          <p:nvPr>
            <p:ph type="sldNum" sz="quarter" idx="5"/>
          </p:nvPr>
        </p:nvSpPr>
        <p:spPr>
          <a:noFill/>
        </p:spPr>
        <p:txBody>
          <a:bodyPr/>
          <a:lstStyle/>
          <a:p>
            <a:fld id="{BAB786D5-FFB6-4807-8BAE-05423A206047}" type="slidenum">
              <a:rPr lang="en-US" smtClean="0"/>
              <a:pPr/>
              <a:t>23</a:t>
            </a:fld>
            <a:endParaRPr lang="en-US" dirty="0" smtClean="0"/>
          </a:p>
        </p:txBody>
      </p:sp>
      <p:sp>
        <p:nvSpPr>
          <p:cNvPr id="128003" name="Rectangle 2"/>
          <p:cNvSpPr>
            <a:spLocks noGrp="1" noRot="1" noChangeAspect="1" noChangeArrowheads="1" noTextEdit="1"/>
          </p:cNvSpPr>
          <p:nvPr>
            <p:ph type="sldImg"/>
          </p:nvPr>
        </p:nvSpPr>
        <p:spPr>
          <a:solidFill>
            <a:srgbClr val="FFFFFF"/>
          </a:solidFill>
          <a:ln/>
        </p:spPr>
      </p:sp>
      <p:sp>
        <p:nvSpPr>
          <p:cNvPr id="128004" name="Rectangle 3"/>
          <p:cNvSpPr>
            <a:spLocks noGrp="1" noChangeArrowheads="1"/>
          </p:cNvSpPr>
          <p:nvPr>
            <p:ph type="body" idx="1"/>
          </p:nvPr>
        </p:nvSpPr>
        <p:spPr>
          <a:solidFill>
            <a:srgbClr val="FFFFFF"/>
          </a:solidFill>
          <a:ln>
            <a:solidFill>
              <a:srgbClr val="000000"/>
            </a:solidFill>
          </a:ln>
        </p:spPr>
        <p:txBody>
          <a:bodyPr/>
          <a:lstStyle/>
          <a:p>
            <a:pPr eaLnBrk="1" hangingPunct="1"/>
            <a:endParaRPr lang="en-US" dirty="0" smtClean="0"/>
          </a:p>
        </p:txBody>
      </p:sp>
    </p:spTree>
    <p:extLst>
      <p:ext uri="{BB962C8B-B14F-4D97-AF65-F5344CB8AC3E}">
        <p14:creationId xmlns:p14="http://schemas.microsoft.com/office/powerpoint/2010/main" val="2705184126"/>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7"/>
          <p:cNvSpPr>
            <a:spLocks noGrp="1" noChangeArrowheads="1"/>
          </p:cNvSpPr>
          <p:nvPr>
            <p:ph type="sldNum" sz="quarter" idx="5"/>
          </p:nvPr>
        </p:nvSpPr>
        <p:spPr>
          <a:noFill/>
        </p:spPr>
        <p:txBody>
          <a:bodyPr/>
          <a:lstStyle/>
          <a:p>
            <a:fld id="{BAB786D5-FFB6-4807-8BAE-05423A206047}" type="slidenum">
              <a:rPr lang="en-US" smtClean="0"/>
              <a:pPr/>
              <a:t>24</a:t>
            </a:fld>
            <a:endParaRPr lang="en-US" dirty="0" smtClean="0"/>
          </a:p>
        </p:txBody>
      </p:sp>
      <p:sp>
        <p:nvSpPr>
          <p:cNvPr id="128003" name="Rectangle 2"/>
          <p:cNvSpPr>
            <a:spLocks noGrp="1" noRot="1" noChangeAspect="1" noChangeArrowheads="1" noTextEdit="1"/>
          </p:cNvSpPr>
          <p:nvPr>
            <p:ph type="sldImg"/>
          </p:nvPr>
        </p:nvSpPr>
        <p:spPr>
          <a:solidFill>
            <a:srgbClr val="FFFFFF"/>
          </a:solidFill>
          <a:ln/>
        </p:spPr>
      </p:sp>
      <p:sp>
        <p:nvSpPr>
          <p:cNvPr id="128004" name="Rectangle 3"/>
          <p:cNvSpPr>
            <a:spLocks noGrp="1" noChangeArrowheads="1"/>
          </p:cNvSpPr>
          <p:nvPr>
            <p:ph type="body" idx="1"/>
          </p:nvPr>
        </p:nvSpPr>
        <p:spPr>
          <a:solidFill>
            <a:srgbClr val="FFFFFF"/>
          </a:solidFill>
          <a:ln>
            <a:solidFill>
              <a:srgbClr val="000000"/>
            </a:solidFill>
          </a:ln>
        </p:spPr>
        <p:txBody>
          <a:bodyPr/>
          <a:lstStyle/>
          <a:p>
            <a:pPr eaLnBrk="1" hangingPunct="1"/>
            <a:endParaRPr lang="en-US" dirty="0" smtClean="0"/>
          </a:p>
        </p:txBody>
      </p:sp>
    </p:spTree>
    <p:extLst>
      <p:ext uri="{BB962C8B-B14F-4D97-AF65-F5344CB8AC3E}">
        <p14:creationId xmlns:p14="http://schemas.microsoft.com/office/powerpoint/2010/main" val="127606918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3E7AFAE3-350C-49ED-940A-EE5C147AC7BB}" type="datetime1">
              <a:rPr lang="en-US" smtClean="0"/>
              <a:pPr/>
              <a:t>5/25/16</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7AAD685B-CF3F-45E7-9330-E750B8304B89}" type="slidenum">
              <a:rPr lang="en-US" smtClean="0"/>
              <a:pPr/>
              <a:t>‹#›</a:t>
            </a:fld>
            <a:endParaRPr lang="en-US"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90DA6335-A702-42D3-A2B5-80D88941BA96}" type="datetime1">
              <a:rPr lang="en-US" smtClean="0"/>
              <a:pPr/>
              <a:t>5/25/16</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7AAD685B-CF3F-45E7-9330-E750B8304B89}" type="slidenum">
              <a:rPr lang="en-US" smtClean="0"/>
              <a:pPr/>
              <a:t>‹#›</a:t>
            </a:fld>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4BBA6059-D7F5-4BE5-8B06-EE62CE03EE8F}" type="datetime1">
              <a:rPr lang="en-US" smtClean="0"/>
              <a:pPr/>
              <a:t>5/25/16</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7AAD685B-CF3F-45E7-9330-E750B8304B89}" type="slidenum">
              <a:rPr lang="en-US" smtClean="0"/>
              <a:pPr/>
              <a:t>‹#›</a:t>
            </a:fld>
            <a:endParaRPr lang="en-US" dirty="0"/>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7F474C11-7EC7-47EF-B099-BCA0508C1B32}" type="datetime1">
              <a:rPr lang="en-US" smtClean="0"/>
              <a:pPr/>
              <a:t>5/25/16</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7AAD685B-CF3F-45E7-9330-E750B8304B89}" type="slidenum">
              <a:rPr lang="en-US" smtClean="0"/>
              <a:pPr/>
              <a:t>‹#›</a:t>
            </a:fld>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343D3574-D648-42A4-B891-A7158594B7FE}" type="datetime1">
              <a:rPr lang="en-US" smtClean="0"/>
              <a:pPr/>
              <a:t>5/25/16</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7AAD685B-CF3F-45E7-9330-E750B8304B89}" type="slidenum">
              <a:rPr lang="en-US" smtClean="0"/>
              <a:pPr/>
              <a:t>‹#›</a:t>
            </a:fld>
            <a:endParaRPr lang="en-US"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AA3AB060-C28A-44A1-BF8E-507A5843700B}" type="datetime1">
              <a:rPr lang="en-US" smtClean="0"/>
              <a:pPr/>
              <a:t>5/25/16</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7AAD685B-CF3F-45E7-9330-E750B8304B89}" type="slidenum">
              <a:rPr lang="en-US" smtClean="0"/>
              <a:pPr/>
              <a:t>‹#›</a:t>
            </a:fld>
            <a:endParaRPr lang="en-US"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4EFCA818-F7B5-4C67-A6B1-EA5445710885}" type="datetime1">
              <a:rPr lang="en-US" smtClean="0"/>
              <a:pPr/>
              <a:t>5/25/16</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7AAD685B-CF3F-45E7-9330-E750B8304B89}" type="slidenum">
              <a:rPr lang="en-US" smtClean="0"/>
              <a:pPr/>
              <a:t>‹#›</a:t>
            </a:fld>
            <a:endParaRPr 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02A09F9-DAAF-4BC6-8677-A91251FA8296}" type="datetime1">
              <a:rPr lang="en-US" smtClean="0"/>
              <a:pPr/>
              <a:t>5/25/16</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7AAD685B-CF3F-45E7-9330-E750B8304B89}" type="slidenum">
              <a:rPr lang="en-US" smtClean="0"/>
              <a:pPr/>
              <a:t>‹#›</a:t>
            </a:fld>
            <a:endParaRPr 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dirty="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C3115456-DDD0-460D-A876-5BE87F8C1376}" type="datetime1">
              <a:rPr lang="en-US" smtClean="0"/>
              <a:pPr/>
              <a:t>5/25/16</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7AAD685B-CF3F-45E7-9330-E750B8304B89}" type="slidenum">
              <a:rPr lang="en-US" smtClean="0"/>
              <a:pPr/>
              <a:t>‹#›</a:t>
            </a:fld>
            <a:endParaRPr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62A060F3-85B0-4D8B-8CF3-051F0FE8EFFE}" type="datetime1">
              <a:rPr lang="en-US" smtClean="0"/>
              <a:pPr/>
              <a:t>5/25/16</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7AAD685B-CF3F-45E7-9330-E750B8304B89}" type="slidenum">
              <a:rPr lang="en-US" smtClean="0"/>
              <a:pPr/>
              <a:t>‹#›</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C41F56D7-B1CB-4E44-9321-747279DB2C09}" type="datetime1">
              <a:rPr lang="en-US" smtClean="0"/>
              <a:pPr/>
              <a:t>5/25/16</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7AAD685B-CF3F-45E7-9330-E750B8304B89}" type="slidenum">
              <a:rPr lang="en-US" smtClean="0"/>
              <a:pPr/>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401FAA9F-F17D-4E91-A03F-A71F22604DFC}" type="datetime1">
              <a:rPr lang="en-US" smtClean="0"/>
              <a:pPr/>
              <a:t>5/25/16</a:t>
            </a:fld>
            <a:endParaRPr lang="en-US" dirty="0"/>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7AAD685B-CF3F-45E7-9330-E750B8304B89}" type="slidenum">
              <a:rPr lang="en-US" smtClean="0"/>
              <a:pPr/>
              <a:t>‹#›</a:t>
            </a:fld>
            <a:endParaRPr lang="en-US" dirty="0"/>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hf hdr="0" ftr="0" dt="0"/>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4" Type="http://schemas.openxmlformats.org/officeDocument/2006/relationships/image" Target="../media/image2.jpeg"/><Relationship Id="rId1" Type="http://schemas.openxmlformats.org/officeDocument/2006/relationships/slideLayout" Target="../slideLayouts/slideLayout1.xml"/><Relationship Id="rId2"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2.xml"/><Relationship Id="rId3" Type="http://schemas.openxmlformats.org/officeDocument/2006/relationships/image" Target="../media/image1.png"/></Relationships>
</file>

<file path=ppt/slides/_rels/slide3.xml.rels><?xml version="1.0" encoding="UTF-8" standalone="yes"?>
<Relationships xmlns="http://schemas.openxmlformats.org/package/2006/relationships"><Relationship Id="rId3" Type="http://schemas.openxmlformats.org/officeDocument/2006/relationships/image" Target="../media/image1.png"/><Relationship Id="rId4" Type="http://schemas.openxmlformats.org/officeDocument/2006/relationships/image" Target="../media/image3.jpeg"/><Relationship Id="rId1" Type="http://schemas.openxmlformats.org/officeDocument/2006/relationships/slideLayout" Target="../slideLayouts/slideLayout2.xml"/><Relationship Id="rId2" Type="http://schemas.openxmlformats.org/officeDocument/2006/relationships/notesSlide" Target="../notesSlides/notesSlide3.xml"/></Relationships>
</file>

<file path=ppt/slides/_rels/slide4.xml.rels><?xml version="1.0" encoding="UTF-8" standalone="yes"?>
<Relationships xmlns="http://schemas.openxmlformats.org/package/2006/relationships"><Relationship Id="rId3" Type="http://schemas.openxmlformats.org/officeDocument/2006/relationships/image" Target="../media/image1.png"/><Relationship Id="rId4" Type="http://schemas.openxmlformats.org/officeDocument/2006/relationships/image" Target="../media/image4.png"/><Relationship Id="rId1" Type="http://schemas.openxmlformats.org/officeDocument/2006/relationships/slideLayout" Target="../slideLayouts/slideLayout4.xml"/><Relationship Id="rId2" Type="http://schemas.openxmlformats.org/officeDocument/2006/relationships/notesSlide" Target="../notesSlides/notesSlide4.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5.xml"/><Relationship Id="rId3" Type="http://schemas.openxmlformats.org/officeDocument/2006/relationships/image" Target="../media/image1.png"/></Relationships>
</file>

<file path=ppt/slides/_rels/slide6.xml.rels><?xml version="1.0" encoding="UTF-8" standalone="yes"?>
<Relationships xmlns="http://schemas.openxmlformats.org/package/2006/relationships"><Relationship Id="rId3" Type="http://schemas.openxmlformats.org/officeDocument/2006/relationships/image" Target="../media/image1.png"/><Relationship Id="rId4" Type="http://schemas.openxmlformats.org/officeDocument/2006/relationships/image" Target="../media/image5.jpeg"/><Relationship Id="rId1" Type="http://schemas.openxmlformats.org/officeDocument/2006/relationships/slideLayout" Target="../slideLayouts/slideLayout2.xml"/><Relationship Id="rId2" Type="http://schemas.openxmlformats.org/officeDocument/2006/relationships/notesSlide" Target="../notesSlides/notesSlide6.xml"/></Relationships>
</file>

<file path=ppt/slides/_rels/slide7.xml.rels><?xml version="1.0" encoding="UTF-8" standalone="yes"?>
<Relationships xmlns="http://schemas.openxmlformats.org/package/2006/relationships"><Relationship Id="rId3" Type="http://schemas.openxmlformats.org/officeDocument/2006/relationships/image" Target="../media/image1.png"/><Relationship Id="rId4" Type="http://schemas.openxmlformats.org/officeDocument/2006/relationships/image" Target="../media/image6.jpeg"/><Relationship Id="rId1" Type="http://schemas.openxmlformats.org/officeDocument/2006/relationships/slideLayout" Target="../slideLayouts/slideLayout2.xml"/><Relationship Id="rId2" Type="http://schemas.openxmlformats.org/officeDocument/2006/relationships/notesSlide" Target="../notesSlides/notesSlide7.xml"/></Relationships>
</file>

<file path=ppt/slides/_rels/slide8.xml.rels><?xml version="1.0" encoding="UTF-8" standalone="yes"?>
<Relationships xmlns="http://schemas.openxmlformats.org/package/2006/relationships"><Relationship Id="rId3" Type="http://schemas.openxmlformats.org/officeDocument/2006/relationships/image" Target="../media/image7.jpeg"/><Relationship Id="rId4" Type="http://schemas.microsoft.com/office/2007/relationships/hdphoto" Target="../media/hdphoto1.wdp"/><Relationship Id="rId5" Type="http://schemas.openxmlformats.org/officeDocument/2006/relationships/image" Target="../media/image1.png"/><Relationship Id="rId1" Type="http://schemas.openxmlformats.org/officeDocument/2006/relationships/slideLayout" Target="../slideLayouts/slideLayout2.xml"/><Relationship Id="rId2" Type="http://schemas.openxmlformats.org/officeDocument/2006/relationships/notesSlide" Target="../notesSlides/notesSlide8.xml"/></Relationships>
</file>

<file path=ppt/slides/_rels/slide9.xml.rels><?xml version="1.0" encoding="UTF-8" standalone="yes"?>
<Relationships xmlns="http://schemas.openxmlformats.org/package/2006/relationships"><Relationship Id="rId3" Type="http://schemas.openxmlformats.org/officeDocument/2006/relationships/image" Target="../media/image8.jpeg"/><Relationship Id="rId4" Type="http://schemas.openxmlformats.org/officeDocument/2006/relationships/image" Target="../media/image1.png"/><Relationship Id="rId1" Type="http://schemas.openxmlformats.org/officeDocument/2006/relationships/slideLayout" Target="../slideLayouts/slideLayout2.xml"/><Relationship Id="rId2" Type="http://schemas.openxmlformats.org/officeDocument/2006/relationships/notesSlide" Target="../notesSlides/notesSlide9.xml"/></Relationships>
</file>

<file path=ppt/slides/_rels/slide10.xml.rels><?xml version="1.0" encoding="UTF-8" standalone="yes"?>
<Relationships xmlns="http://schemas.openxmlformats.org/package/2006/relationships"><Relationship Id="rId3" Type="http://schemas.openxmlformats.org/officeDocument/2006/relationships/image" Target="../media/image9.jpeg"/><Relationship Id="rId4" Type="http://schemas.openxmlformats.org/officeDocument/2006/relationships/image" Target="../media/image1.png"/><Relationship Id="rId1" Type="http://schemas.openxmlformats.org/officeDocument/2006/relationships/slideLayout" Target="../slideLayouts/slideLayout2.xml"/><Relationship Id="rId2" Type="http://schemas.openxmlformats.org/officeDocument/2006/relationships/notesSlide" Target="../notesSlides/notesSlide10.xml"/></Relationships>
</file>

<file path=ppt/slides/_rels/slide11.xml.rels><?xml version="1.0" encoding="UTF-8" standalone="yes"?>
<Relationships xmlns="http://schemas.openxmlformats.org/package/2006/relationships"><Relationship Id="rId3" Type="http://schemas.openxmlformats.org/officeDocument/2006/relationships/image" Target="../media/image10.jpeg"/><Relationship Id="rId4" Type="http://schemas.openxmlformats.org/officeDocument/2006/relationships/image" Target="../media/image1.png"/><Relationship Id="rId1" Type="http://schemas.openxmlformats.org/officeDocument/2006/relationships/slideLayout" Target="../slideLayouts/slideLayout2.xml"/><Relationship Id="rId2" Type="http://schemas.openxmlformats.org/officeDocument/2006/relationships/notesSlide" Target="../notesSlides/notesSlide11.xml"/></Relationships>
</file>

<file path=ppt/slides/_rels/slide12.xml.rels><?xml version="1.0" encoding="UTF-8" standalone="yes"?>
<Relationships xmlns="http://schemas.openxmlformats.org/package/2006/relationships"><Relationship Id="rId3" Type="http://schemas.openxmlformats.org/officeDocument/2006/relationships/image" Target="../media/image11.jpeg"/><Relationship Id="rId4" Type="http://schemas.openxmlformats.org/officeDocument/2006/relationships/image" Target="../media/image1.png"/><Relationship Id="rId1" Type="http://schemas.openxmlformats.org/officeDocument/2006/relationships/slideLayout" Target="../slideLayouts/slideLayout2.xml"/><Relationship Id="rId2" Type="http://schemas.openxmlformats.org/officeDocument/2006/relationships/notesSlide" Target="../notesSlides/notesSlide12.xml"/></Relationships>
</file>

<file path=ppt/slides/_rels/slide13.xml.rels><?xml version="1.0" encoding="UTF-8" standalone="yes"?>
<Relationships xmlns="http://schemas.openxmlformats.org/package/2006/relationships"><Relationship Id="rId3" Type="http://schemas.openxmlformats.org/officeDocument/2006/relationships/image" Target="../media/image1.png"/><Relationship Id="rId4" Type="http://schemas.openxmlformats.org/officeDocument/2006/relationships/image" Target="../media/image12.jpeg"/><Relationship Id="rId5" Type="http://schemas.openxmlformats.org/officeDocument/2006/relationships/hyperlink" Target="http://upload.wikimedia.org/wikipedia/commons/5/52/I-285.svg" TargetMode="External"/><Relationship Id="rId6" Type="http://schemas.openxmlformats.org/officeDocument/2006/relationships/image" Target="../media/image13.png"/><Relationship Id="rId7" Type="http://schemas.openxmlformats.org/officeDocument/2006/relationships/hyperlink" Target="http://www.google.com/url?sa=i&amp;rct=j&amp;q=&amp;esrc=s&amp;source=images&amp;cd=&amp;ved=0CAcQjRw&amp;url=http://wikitravel.org/wiki/en/index.php?title=File:I-75_shield.png&amp;printable=yes&amp;ei=CWFSVei6H8HxggSDiIEw&amp;bvm=bv.92885102,d.eXY&amp;psig=AFQjCNElXXaFDRj8SQCCFS6vVtIGTjKEpA&amp;ust=1431548549994114" TargetMode="External"/><Relationship Id="rId8" Type="http://schemas.openxmlformats.org/officeDocument/2006/relationships/image" Target="../media/image14.png"/><Relationship Id="rId1" Type="http://schemas.openxmlformats.org/officeDocument/2006/relationships/slideLayout" Target="../slideLayouts/slideLayout2.xml"/><Relationship Id="rId2" Type="http://schemas.openxmlformats.org/officeDocument/2006/relationships/notesSlide" Target="../notesSlides/notesSlide13.xml"/></Relationships>
</file>

<file path=ppt/slides/_rels/slide14.xml.rels><?xml version="1.0" encoding="UTF-8" standalone="yes"?>
<Relationships xmlns="http://schemas.openxmlformats.org/package/2006/relationships"><Relationship Id="rId3" Type="http://schemas.openxmlformats.org/officeDocument/2006/relationships/image" Target="../media/image15.png"/><Relationship Id="rId4" Type="http://schemas.openxmlformats.org/officeDocument/2006/relationships/image" Target="../media/image1.png"/><Relationship Id="rId1" Type="http://schemas.openxmlformats.org/officeDocument/2006/relationships/slideLayout" Target="../slideLayouts/slideLayout2.xml"/><Relationship Id="rId2" Type="http://schemas.openxmlformats.org/officeDocument/2006/relationships/notesSlide" Target="../notesSlides/notesSlide14.xml"/></Relationships>
</file>

<file path=ppt/slides/_rels/slide15.xml.rels><?xml version="1.0" encoding="UTF-8" standalone="yes"?>
<Relationships xmlns="http://schemas.openxmlformats.org/package/2006/relationships"><Relationship Id="rId3" Type="http://schemas.openxmlformats.org/officeDocument/2006/relationships/image" Target="../media/image16.jpeg"/><Relationship Id="rId4" Type="http://schemas.openxmlformats.org/officeDocument/2006/relationships/image" Target="../media/image1.png"/><Relationship Id="rId1" Type="http://schemas.openxmlformats.org/officeDocument/2006/relationships/slideLayout" Target="../slideLayouts/slideLayout2.xml"/><Relationship Id="rId2" Type="http://schemas.openxmlformats.org/officeDocument/2006/relationships/notesSlide" Target="../notesSlides/notesSlide15.xml"/></Relationships>
</file>

<file path=ppt/slides/_rels/slide16.xml.rels><?xml version="1.0" encoding="UTF-8" standalone="yes"?>
<Relationships xmlns="http://schemas.openxmlformats.org/package/2006/relationships"><Relationship Id="rId3" Type="http://schemas.openxmlformats.org/officeDocument/2006/relationships/image" Target="../media/image17.png"/><Relationship Id="rId4" Type="http://schemas.openxmlformats.org/officeDocument/2006/relationships/image" Target="../media/image1.png"/><Relationship Id="rId1" Type="http://schemas.openxmlformats.org/officeDocument/2006/relationships/slideLayout" Target="../slideLayouts/slideLayout2.xml"/><Relationship Id="rId2" Type="http://schemas.openxmlformats.org/officeDocument/2006/relationships/notesSlide" Target="../notesSlides/notesSlide16.xml"/></Relationships>
</file>

<file path=ppt/slides/_rels/slide17.xml.rels><?xml version="1.0" encoding="UTF-8" standalone="yes"?>
<Relationships xmlns="http://schemas.openxmlformats.org/package/2006/relationships"><Relationship Id="rId3" Type="http://schemas.openxmlformats.org/officeDocument/2006/relationships/image" Target="../media/image1.png"/><Relationship Id="rId4" Type="http://schemas.openxmlformats.org/officeDocument/2006/relationships/image" Target="../media/image18.png"/><Relationship Id="rId1" Type="http://schemas.openxmlformats.org/officeDocument/2006/relationships/slideLayout" Target="../slideLayouts/slideLayout2.xml"/><Relationship Id="rId2" Type="http://schemas.openxmlformats.org/officeDocument/2006/relationships/notesSlide" Target="../notesSlides/notesSlide17.xml"/></Relationships>
</file>

<file path=ppt/slides/_rels/slide18.xml.rels><?xml version="1.0" encoding="UTF-8" standalone="yes"?>
<Relationships xmlns="http://schemas.openxmlformats.org/package/2006/relationships"><Relationship Id="rId3" Type="http://schemas.openxmlformats.org/officeDocument/2006/relationships/image" Target="../media/image1.png"/><Relationship Id="rId4" Type="http://schemas.openxmlformats.org/officeDocument/2006/relationships/image" Target="../media/image19.jpeg"/><Relationship Id="rId5" Type="http://schemas.openxmlformats.org/officeDocument/2006/relationships/image" Target="../media/image20.png"/><Relationship Id="rId1" Type="http://schemas.openxmlformats.org/officeDocument/2006/relationships/slideLayout" Target="../slideLayouts/slideLayout2.xml"/><Relationship Id="rId2" Type="http://schemas.openxmlformats.org/officeDocument/2006/relationships/notesSlide" Target="../notesSlides/notesSlide18.xml"/></Relationships>
</file>

<file path=ppt/slides/_rels/slide19.xml.rels><?xml version="1.0" encoding="UTF-8" standalone="yes"?>
<Relationships xmlns="http://schemas.openxmlformats.org/package/2006/relationships"><Relationship Id="rId3" Type="http://schemas.openxmlformats.org/officeDocument/2006/relationships/image" Target="../media/image1.png"/><Relationship Id="rId4" Type="http://schemas.openxmlformats.org/officeDocument/2006/relationships/image" Target="../media/image21.jpg"/><Relationship Id="rId1" Type="http://schemas.openxmlformats.org/officeDocument/2006/relationships/slideLayout" Target="../slideLayouts/slideLayout2.xml"/><Relationship Id="rId2" Type="http://schemas.openxmlformats.org/officeDocument/2006/relationships/notesSlide" Target="../notesSlides/notesSlide19.xml"/></Relationships>
</file>

<file path=ppt/slides/_rels/slide20.xml.rels><?xml version="1.0" encoding="UTF-8" standalone="yes"?>
<Relationships xmlns="http://schemas.openxmlformats.org/package/2006/relationships"><Relationship Id="rId3" Type="http://schemas.openxmlformats.org/officeDocument/2006/relationships/image" Target="../media/image1.png"/><Relationship Id="rId4" Type="http://schemas.openxmlformats.org/officeDocument/2006/relationships/hyperlink" Target="http://www.peachpass.com/" TargetMode="External"/><Relationship Id="rId5" Type="http://schemas.openxmlformats.org/officeDocument/2006/relationships/image" Target="../media/image22.jpeg"/><Relationship Id="rId1" Type="http://schemas.openxmlformats.org/officeDocument/2006/relationships/slideLayout" Target="../slideLayouts/slideLayout2.xml"/><Relationship Id="rId2" Type="http://schemas.openxmlformats.org/officeDocument/2006/relationships/notesSlide" Target="../notesSlides/notesSlide20.xml"/></Relationships>
</file>

<file path=ppt/slides/_rels/slide21.xml.rels><?xml version="1.0" encoding="UTF-8" standalone="yes"?>
<Relationships xmlns="http://schemas.openxmlformats.org/package/2006/relationships"><Relationship Id="rId3" Type="http://schemas.openxmlformats.org/officeDocument/2006/relationships/image" Target="../media/image1.png"/><Relationship Id="rId4" Type="http://schemas.openxmlformats.org/officeDocument/2006/relationships/image" Target="../media/image23.jpeg"/><Relationship Id="rId5" Type="http://schemas.openxmlformats.org/officeDocument/2006/relationships/image" Target="cid:156DDDF6-E3F0-46D8-8230-5C293AB3F3BD" TargetMode="External"/><Relationship Id="rId6" Type="http://schemas.openxmlformats.org/officeDocument/2006/relationships/image" Target="../media/image24.jpeg"/><Relationship Id="rId7" Type="http://schemas.openxmlformats.org/officeDocument/2006/relationships/image" Target="../media/image25.jpeg"/><Relationship Id="rId1" Type="http://schemas.openxmlformats.org/officeDocument/2006/relationships/slideLayout" Target="../slideLayouts/slideLayout2.xml"/><Relationship Id="rId2" Type="http://schemas.openxmlformats.org/officeDocument/2006/relationships/notesSlide" Target="../notesSlides/notesSlide21.xml"/></Relationships>
</file>

<file path=ppt/slides/_rels/slide22.xml.rels><?xml version="1.0" encoding="UTF-8" standalone="yes"?>
<Relationships xmlns="http://schemas.openxmlformats.org/package/2006/relationships"><Relationship Id="rId3" Type="http://schemas.openxmlformats.org/officeDocument/2006/relationships/image" Target="../media/image1.png"/><Relationship Id="rId4" Type="http://schemas.openxmlformats.org/officeDocument/2006/relationships/image" Target="../media/image26.tiff"/><Relationship Id="rId1" Type="http://schemas.openxmlformats.org/officeDocument/2006/relationships/slideLayout" Target="../slideLayouts/slideLayout2.xml"/><Relationship Id="rId2" Type="http://schemas.openxmlformats.org/officeDocument/2006/relationships/notesSlide" Target="../notesSlides/notesSlide22.xml"/></Relationships>
</file>

<file path=ppt/slides/_rels/slide23.xml.rels><?xml version="1.0" encoding="UTF-8" standalone="yes"?>
<Relationships xmlns="http://schemas.openxmlformats.org/package/2006/relationships"><Relationship Id="rId3" Type="http://schemas.openxmlformats.org/officeDocument/2006/relationships/image" Target="../media/image1.png"/><Relationship Id="rId4" Type="http://schemas.openxmlformats.org/officeDocument/2006/relationships/hyperlink" Target="mailto:northwestcorridor@dot.ga.gov" TargetMode="External"/><Relationship Id="rId1" Type="http://schemas.openxmlformats.org/officeDocument/2006/relationships/slideLayout" Target="../slideLayouts/slideLayout2.xml"/><Relationship Id="rId2" Type="http://schemas.openxmlformats.org/officeDocument/2006/relationships/notesSlide" Target="../notesSlides/notesSlide23.xml"/></Relationships>
</file>

<file path=ppt/slides/_rels/slide24.xml.rels><?xml version="1.0" encoding="UTF-8" standalone="yes"?>
<Relationships xmlns="http://schemas.openxmlformats.org/package/2006/relationships"><Relationship Id="rId3" Type="http://schemas.openxmlformats.org/officeDocument/2006/relationships/image" Target="../media/image1.png"/><Relationship Id="rId4" Type="http://schemas.openxmlformats.org/officeDocument/2006/relationships/image" Target="../media/image2.jpeg"/><Relationship Id="rId1" Type="http://schemas.openxmlformats.org/officeDocument/2006/relationships/slideLayout" Target="../slideLayouts/slideLayout1.xml"/><Relationship Id="rId2" Type="http://schemas.openxmlformats.org/officeDocument/2006/relationships/notesSlide" Target="../notesSlides/notesSlide2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3793" name="Picture 1"/>
          <p:cNvPicPr>
            <a:picLocks noChangeAspect="1" noChangeArrowheads="1"/>
          </p:cNvPicPr>
          <p:nvPr/>
        </p:nvPicPr>
        <p:blipFill>
          <a:blip r:embed="rId3" cstate="print"/>
          <a:srcRect/>
          <a:stretch>
            <a:fillRect/>
          </a:stretch>
        </p:blipFill>
        <p:spPr bwMode="auto">
          <a:xfrm>
            <a:off x="0" y="5909094"/>
            <a:ext cx="9144000" cy="948906"/>
          </a:xfrm>
          <a:prstGeom prst="rect">
            <a:avLst/>
          </a:prstGeom>
          <a:noFill/>
          <a:ln w="9525">
            <a:noFill/>
            <a:miter lim="800000"/>
            <a:headEnd/>
            <a:tailEnd/>
          </a:ln>
        </p:spPr>
      </p:pic>
      <p:sp>
        <p:nvSpPr>
          <p:cNvPr id="4" name="TextBox 3"/>
          <p:cNvSpPr txBox="1"/>
          <p:nvPr/>
        </p:nvSpPr>
        <p:spPr>
          <a:xfrm>
            <a:off x="0" y="3200400"/>
            <a:ext cx="9144000" cy="1477328"/>
          </a:xfrm>
          <a:prstGeom prst="rect">
            <a:avLst/>
          </a:prstGeom>
          <a:noFill/>
        </p:spPr>
        <p:txBody>
          <a:bodyPr wrap="square" rtlCol="0">
            <a:spAutoFit/>
          </a:bodyPr>
          <a:lstStyle/>
          <a:p>
            <a:pPr algn="ctr"/>
            <a:r>
              <a:rPr lang="en-US" sz="3400" b="1" dirty="0" smtClean="0"/>
              <a:t>NWC Project Briefing for            </a:t>
            </a:r>
            <a:br>
              <a:rPr lang="en-US" sz="3400" b="1" dirty="0" smtClean="0"/>
            </a:br>
            <a:r>
              <a:rPr lang="en-US" sz="3400" b="1" dirty="0" smtClean="0"/>
              <a:t>Cobb Advisory Committee</a:t>
            </a:r>
          </a:p>
          <a:p>
            <a:pPr algn="ctr"/>
            <a:endParaRPr lang="en-US" sz="2200" b="1" dirty="0"/>
          </a:p>
        </p:txBody>
      </p:sp>
      <p:pic>
        <p:nvPicPr>
          <p:cNvPr id="2050" name="Picture 2"/>
          <p:cNvPicPr>
            <a:picLocks noChangeAspect="1" noChangeArrowheads="1"/>
          </p:cNvPicPr>
          <p:nvPr/>
        </p:nvPicPr>
        <p:blipFill>
          <a:blip r:embed="rId4" cstate="print"/>
          <a:srcRect/>
          <a:stretch>
            <a:fillRect/>
          </a:stretch>
        </p:blipFill>
        <p:spPr bwMode="auto">
          <a:xfrm>
            <a:off x="1371600" y="1447800"/>
            <a:ext cx="6324600" cy="1608850"/>
          </a:xfrm>
          <a:prstGeom prst="rect">
            <a:avLst/>
          </a:prstGeom>
          <a:noFill/>
          <a:ln w="9525">
            <a:noFill/>
            <a:miter lim="800000"/>
            <a:headEnd/>
            <a:tailEnd/>
          </a:ln>
          <a:effectLst/>
        </p:spPr>
      </p:pic>
      <p:sp>
        <p:nvSpPr>
          <p:cNvPr id="2" name="Rectangle 1"/>
          <p:cNvSpPr/>
          <p:nvPr/>
        </p:nvSpPr>
        <p:spPr>
          <a:xfrm>
            <a:off x="0" y="4546784"/>
            <a:ext cx="9144000" cy="646331"/>
          </a:xfrm>
          <a:prstGeom prst="rect">
            <a:avLst/>
          </a:prstGeom>
        </p:spPr>
        <p:txBody>
          <a:bodyPr wrap="square">
            <a:spAutoFit/>
          </a:bodyPr>
          <a:lstStyle/>
          <a:p>
            <a:pPr algn="ctr"/>
            <a:r>
              <a:rPr lang="en-US" b="1" dirty="0" smtClean="0"/>
              <a:t>John </a:t>
            </a:r>
            <a:r>
              <a:rPr lang="en-US" b="1" dirty="0"/>
              <a:t>D. Hancock, P.E.  </a:t>
            </a:r>
            <a:r>
              <a:rPr lang="en-US" dirty="0"/>
              <a:t>– </a:t>
            </a:r>
            <a:r>
              <a:rPr lang="en-US" dirty="0" smtClean="0"/>
              <a:t>Georgia Department of Transportation, </a:t>
            </a:r>
            <a:br>
              <a:rPr lang="en-US" dirty="0" smtClean="0"/>
            </a:br>
            <a:r>
              <a:rPr lang="en-US" dirty="0" smtClean="0"/>
              <a:t>Assistant </a:t>
            </a:r>
            <a:r>
              <a:rPr lang="en-US" dirty="0"/>
              <a:t>State Innovative Delivery </a:t>
            </a:r>
            <a:r>
              <a:rPr lang="en-US" dirty="0" smtClean="0"/>
              <a:t>Engineer</a:t>
            </a:r>
          </a:p>
        </p:txBody>
      </p:sp>
      <p:sp>
        <p:nvSpPr>
          <p:cNvPr id="3" name="Rectangle 2"/>
          <p:cNvSpPr/>
          <p:nvPr/>
        </p:nvSpPr>
        <p:spPr>
          <a:xfrm>
            <a:off x="3809291" y="5532475"/>
            <a:ext cx="1525419" cy="369332"/>
          </a:xfrm>
          <a:prstGeom prst="rect">
            <a:avLst/>
          </a:prstGeom>
        </p:spPr>
        <p:txBody>
          <a:bodyPr wrap="none">
            <a:spAutoFit/>
          </a:bodyPr>
          <a:lstStyle/>
          <a:p>
            <a:pPr algn="ctr"/>
            <a:r>
              <a:rPr lang="en-US" b="1" dirty="0" smtClean="0"/>
              <a:t>May 25, 2016</a:t>
            </a:r>
            <a:endParaRPr lang="en-US" b="1" dirty="0"/>
          </a:p>
        </p:txBody>
      </p:sp>
      <p:sp>
        <p:nvSpPr>
          <p:cNvPr id="7" name="Rectangle 6"/>
          <p:cNvSpPr/>
          <p:nvPr/>
        </p:nvSpPr>
        <p:spPr>
          <a:xfrm>
            <a:off x="7917" y="5176553"/>
            <a:ext cx="9144000" cy="369332"/>
          </a:xfrm>
          <a:prstGeom prst="rect">
            <a:avLst/>
          </a:prstGeom>
        </p:spPr>
        <p:txBody>
          <a:bodyPr wrap="square">
            <a:spAutoFit/>
          </a:bodyPr>
          <a:lstStyle/>
          <a:p>
            <a:pPr algn="ctr"/>
            <a:r>
              <a:rPr lang="en-US" b="1" dirty="0" smtClean="0"/>
              <a:t>Stephen Lively  </a:t>
            </a:r>
            <a:r>
              <a:rPr lang="en-US" dirty="0"/>
              <a:t>– </a:t>
            </a:r>
            <a:r>
              <a:rPr lang="en-US" dirty="0" smtClean="0"/>
              <a:t>Georgia Department of Transportation, Senior Project Manager</a:t>
            </a:r>
          </a:p>
        </p:txBody>
      </p:sp>
    </p:spTree>
    <p:extLst>
      <p:ext uri="{BB962C8B-B14F-4D97-AF65-F5344CB8AC3E}">
        <p14:creationId xmlns:p14="http://schemas.microsoft.com/office/powerpoint/2010/main" val="3705586491"/>
      </p:ext>
    </p:extLst>
  </p:cSld>
  <p:clrMapOvr>
    <a:masterClrMapping/>
  </p:clrMapOvr>
  <p:timing>
    <p:tnLst>
      <p:par>
        <p:cTn xmlns:p14="http://schemas.microsoft.com/office/powerpoint/2010/mai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3793" name="Picture 1"/>
          <p:cNvPicPr>
            <a:picLocks noChangeAspect="1" noChangeArrowheads="1"/>
          </p:cNvPicPr>
          <p:nvPr/>
        </p:nvPicPr>
        <p:blipFill>
          <a:blip r:embed="rId3" cstate="print"/>
          <a:srcRect/>
          <a:stretch>
            <a:fillRect/>
          </a:stretch>
        </p:blipFill>
        <p:spPr bwMode="auto">
          <a:xfrm>
            <a:off x="0" y="5909094"/>
            <a:ext cx="9144000" cy="948906"/>
          </a:xfrm>
          <a:prstGeom prst="rect">
            <a:avLst/>
          </a:prstGeom>
          <a:noFill/>
          <a:ln w="9525">
            <a:noFill/>
            <a:miter lim="800000"/>
            <a:headEnd/>
            <a:tailEnd/>
          </a:ln>
        </p:spPr>
      </p:pic>
      <p:sp>
        <p:nvSpPr>
          <p:cNvPr id="6" name="Title 5"/>
          <p:cNvSpPr>
            <a:spLocks noGrp="1"/>
          </p:cNvSpPr>
          <p:nvPr>
            <p:ph type="title"/>
          </p:nvPr>
        </p:nvSpPr>
        <p:spPr>
          <a:xfrm>
            <a:off x="457200" y="274638"/>
            <a:ext cx="8229600" cy="487362"/>
          </a:xfrm>
        </p:spPr>
        <p:txBody>
          <a:bodyPr>
            <a:noAutofit/>
          </a:bodyPr>
          <a:lstStyle/>
          <a:p>
            <a:pPr algn="l"/>
            <a:r>
              <a:rPr lang="en-US" sz="3000" b="1" dirty="0" smtClean="0">
                <a:solidFill>
                  <a:srgbClr val="5F2987"/>
                </a:solidFill>
              </a:rPr>
              <a:t>Georgia Express Lanes Program Benefits</a:t>
            </a:r>
            <a:r>
              <a:rPr lang="en-US" sz="3000" dirty="0" smtClean="0"/>
              <a:t>	</a:t>
            </a:r>
            <a:endParaRPr lang="en-US" sz="3000" dirty="0"/>
          </a:p>
        </p:txBody>
      </p:sp>
      <p:sp>
        <p:nvSpPr>
          <p:cNvPr id="7" name="Content Placeholder 6"/>
          <p:cNvSpPr>
            <a:spLocks noGrp="1"/>
          </p:cNvSpPr>
          <p:nvPr>
            <p:ph idx="1"/>
          </p:nvPr>
        </p:nvSpPr>
        <p:spPr>
          <a:xfrm>
            <a:off x="457200" y="762000"/>
            <a:ext cx="8305800" cy="5029200"/>
          </a:xfrm>
        </p:spPr>
        <p:txBody>
          <a:bodyPr>
            <a:normAutofit/>
          </a:bodyPr>
          <a:lstStyle/>
          <a:p>
            <a:pPr>
              <a:spcAft>
                <a:spcPts val="600"/>
              </a:spcAft>
            </a:pPr>
            <a:r>
              <a:rPr lang="en-US" sz="2400" b="1" dirty="0" smtClean="0"/>
              <a:t>Improved mobility </a:t>
            </a:r>
            <a:r>
              <a:rPr lang="en-US" sz="2400" dirty="0" smtClean="0"/>
              <a:t>– a way to bypass congestion when needed</a:t>
            </a:r>
          </a:p>
          <a:p>
            <a:pPr>
              <a:spcAft>
                <a:spcPts val="600"/>
              </a:spcAft>
            </a:pPr>
            <a:r>
              <a:rPr lang="en-US" sz="2400" b="1" dirty="0" smtClean="0"/>
              <a:t>Reliability </a:t>
            </a:r>
            <a:r>
              <a:rPr lang="en-US" sz="2400" dirty="0" smtClean="0"/>
              <a:t>– more predictable trip times offer travelers greater control over their time</a:t>
            </a:r>
            <a:endParaRPr lang="en-US" sz="1800" dirty="0" smtClean="0"/>
          </a:p>
          <a:p>
            <a:pPr>
              <a:lnSpc>
                <a:spcPct val="80000"/>
              </a:lnSpc>
              <a:spcAft>
                <a:spcPts val="600"/>
              </a:spcAft>
            </a:pPr>
            <a:r>
              <a:rPr lang="en-US" sz="2400" b="1" dirty="0" smtClean="0"/>
              <a:t>Greater choice </a:t>
            </a:r>
            <a:r>
              <a:rPr lang="en-US" sz="2400" dirty="0" smtClean="0"/>
              <a:t>– another travel option in addition to lanes that exist today</a:t>
            </a:r>
          </a:p>
          <a:p>
            <a:pPr>
              <a:lnSpc>
                <a:spcPct val="80000"/>
              </a:lnSpc>
              <a:spcAft>
                <a:spcPts val="600"/>
              </a:spcAft>
            </a:pPr>
            <a:r>
              <a:rPr lang="en-US" sz="2400" b="1" dirty="0" smtClean="0"/>
              <a:t>Transit benefits </a:t>
            </a:r>
            <a:r>
              <a:rPr lang="en-US" sz="2400" dirty="0" smtClean="0"/>
              <a:t>– lanes support transit by providing buses access at no charge</a:t>
            </a:r>
          </a:p>
          <a:p>
            <a:pPr>
              <a:lnSpc>
                <a:spcPct val="80000"/>
              </a:lnSpc>
              <a:spcAft>
                <a:spcPts val="600"/>
              </a:spcAft>
            </a:pPr>
            <a:r>
              <a:rPr lang="en-US" sz="2400" b="1" dirty="0" smtClean="0"/>
              <a:t>Economically viable </a:t>
            </a:r>
            <a:r>
              <a:rPr lang="en-US" sz="2400" dirty="0" smtClean="0"/>
              <a:t>– use of tolling allows the state to offset capital costs, maintenance and operations</a:t>
            </a:r>
          </a:p>
          <a:p>
            <a:pPr>
              <a:lnSpc>
                <a:spcPct val="80000"/>
              </a:lnSpc>
              <a:spcAft>
                <a:spcPts val="600"/>
              </a:spcAft>
            </a:pPr>
            <a:r>
              <a:rPr lang="en-US" sz="2400" b="1" dirty="0" smtClean="0"/>
              <a:t>Support for economic development </a:t>
            </a:r>
            <a:r>
              <a:rPr lang="en-US" sz="2400" dirty="0" smtClean="0"/>
              <a:t>– enhancing the region’s infrastructure supports business viability and growth</a:t>
            </a:r>
          </a:p>
          <a:p>
            <a:pPr>
              <a:lnSpc>
                <a:spcPct val="80000"/>
              </a:lnSpc>
              <a:spcAft>
                <a:spcPts val="600"/>
              </a:spcAft>
            </a:pPr>
            <a:r>
              <a:rPr lang="en-US" sz="2400" b="1" dirty="0" smtClean="0"/>
              <a:t>Proven performance </a:t>
            </a:r>
            <a:r>
              <a:rPr lang="en-US" sz="2400" dirty="0" smtClean="0"/>
              <a:t>– I-85 Georgia Express Lanes and other systems across the country are proving to be highly successful</a:t>
            </a:r>
            <a:endParaRPr lang="en-US" sz="2000" dirty="0" smtClean="0"/>
          </a:p>
        </p:txBody>
      </p:sp>
      <p:cxnSp>
        <p:nvCxnSpPr>
          <p:cNvPr id="8" name="Straight Connector 7"/>
          <p:cNvCxnSpPr/>
          <p:nvPr/>
        </p:nvCxnSpPr>
        <p:spPr>
          <a:xfrm>
            <a:off x="457200" y="762000"/>
            <a:ext cx="8229600" cy="0"/>
          </a:xfrm>
          <a:prstGeom prst="line">
            <a:avLst/>
          </a:prstGeom>
          <a:ln w="19050">
            <a:solidFill>
              <a:srgbClr val="5F2987"/>
            </a:solidFill>
          </a:ln>
        </p:spPr>
        <p:style>
          <a:lnRef idx="1">
            <a:schemeClr val="accent1"/>
          </a:lnRef>
          <a:fillRef idx="0">
            <a:schemeClr val="accent1"/>
          </a:fillRef>
          <a:effectRef idx="0">
            <a:schemeClr val="accent1"/>
          </a:effectRef>
          <a:fontRef idx="minor">
            <a:schemeClr val="tx1"/>
          </a:fontRef>
        </p:style>
      </p:cxnSp>
      <p:sp>
        <p:nvSpPr>
          <p:cNvPr id="9" name="Slide Number Placeholder 8"/>
          <p:cNvSpPr>
            <a:spLocks noGrp="1"/>
          </p:cNvSpPr>
          <p:nvPr>
            <p:ph type="sldNum" sz="quarter" idx="12"/>
          </p:nvPr>
        </p:nvSpPr>
        <p:spPr/>
        <p:txBody>
          <a:bodyPr/>
          <a:lstStyle/>
          <a:p>
            <a:fld id="{7AAD685B-CF3F-45E7-9330-E750B8304B89}" type="slidenum">
              <a:rPr lang="en-US" smtClean="0"/>
              <a:pPr/>
              <a:t>2</a:t>
            </a:fld>
            <a:endParaRPr lang="en-US"/>
          </a:p>
        </p:txBody>
      </p:sp>
    </p:spTree>
    <p:extLst>
      <p:ext uri="{BB962C8B-B14F-4D97-AF65-F5344CB8AC3E}">
        <p14:creationId xmlns:p14="http://schemas.microsoft.com/office/powerpoint/2010/main" val="1456308497"/>
      </p:ext>
    </p:extLst>
  </p:cSld>
  <p:clrMapOvr>
    <a:masterClrMapping/>
  </p:clrMapOvr>
  <p:timing>
    <p:tnLst>
      <p:par>
        <p:cTn xmlns:p14="http://schemas.microsoft.com/office/powerpoint/2010/mai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3793" name="Picture 1"/>
          <p:cNvPicPr>
            <a:picLocks noChangeAspect="1" noChangeArrowheads="1"/>
          </p:cNvPicPr>
          <p:nvPr/>
        </p:nvPicPr>
        <p:blipFill>
          <a:blip r:embed="rId3" cstate="print"/>
          <a:srcRect/>
          <a:stretch>
            <a:fillRect/>
          </a:stretch>
        </p:blipFill>
        <p:spPr bwMode="auto">
          <a:xfrm>
            <a:off x="0" y="5909094"/>
            <a:ext cx="9144000" cy="948906"/>
          </a:xfrm>
          <a:prstGeom prst="rect">
            <a:avLst/>
          </a:prstGeom>
          <a:noFill/>
          <a:ln w="9525">
            <a:noFill/>
            <a:miter lim="800000"/>
            <a:headEnd/>
            <a:tailEnd/>
          </a:ln>
        </p:spPr>
      </p:pic>
      <p:sp>
        <p:nvSpPr>
          <p:cNvPr id="6" name="Title 5"/>
          <p:cNvSpPr>
            <a:spLocks noGrp="1"/>
          </p:cNvSpPr>
          <p:nvPr>
            <p:ph type="title"/>
          </p:nvPr>
        </p:nvSpPr>
        <p:spPr>
          <a:xfrm>
            <a:off x="457200" y="274638"/>
            <a:ext cx="8229600" cy="487362"/>
          </a:xfrm>
        </p:spPr>
        <p:txBody>
          <a:bodyPr>
            <a:noAutofit/>
          </a:bodyPr>
          <a:lstStyle/>
          <a:p>
            <a:pPr algn="l"/>
            <a:r>
              <a:rPr lang="en-US" sz="3000" b="1" dirty="0" smtClean="0">
                <a:solidFill>
                  <a:srgbClr val="5F2987"/>
                </a:solidFill>
              </a:rPr>
              <a:t>Northwest Corridor</a:t>
            </a:r>
            <a:endParaRPr lang="en-US" sz="3000" dirty="0"/>
          </a:p>
        </p:txBody>
      </p:sp>
      <p:cxnSp>
        <p:nvCxnSpPr>
          <p:cNvPr id="8" name="Straight Connector 7"/>
          <p:cNvCxnSpPr/>
          <p:nvPr/>
        </p:nvCxnSpPr>
        <p:spPr>
          <a:xfrm>
            <a:off x="457200" y="762000"/>
            <a:ext cx="8229600" cy="0"/>
          </a:xfrm>
          <a:prstGeom prst="line">
            <a:avLst/>
          </a:prstGeom>
          <a:ln w="19050">
            <a:solidFill>
              <a:srgbClr val="5F2987"/>
            </a:solidFill>
          </a:ln>
        </p:spPr>
        <p:style>
          <a:lnRef idx="1">
            <a:schemeClr val="accent1"/>
          </a:lnRef>
          <a:fillRef idx="0">
            <a:schemeClr val="accent1"/>
          </a:fillRef>
          <a:effectRef idx="0">
            <a:schemeClr val="accent1"/>
          </a:effectRef>
          <a:fontRef idx="minor">
            <a:schemeClr val="tx1"/>
          </a:fontRef>
        </p:style>
      </p:cxnSp>
      <p:sp>
        <p:nvSpPr>
          <p:cNvPr id="9" name="Slide Number Placeholder 8"/>
          <p:cNvSpPr>
            <a:spLocks noGrp="1"/>
          </p:cNvSpPr>
          <p:nvPr>
            <p:ph type="sldNum" sz="quarter" idx="12"/>
          </p:nvPr>
        </p:nvSpPr>
        <p:spPr/>
        <p:txBody>
          <a:bodyPr/>
          <a:lstStyle/>
          <a:p>
            <a:fld id="{7AAD685B-CF3F-45E7-9330-E750B8304B89}" type="slidenum">
              <a:rPr lang="en-US" smtClean="0"/>
              <a:pPr/>
              <a:t>3</a:t>
            </a:fld>
            <a:endParaRPr lang="en-US"/>
          </a:p>
        </p:txBody>
      </p:sp>
      <p:sp>
        <p:nvSpPr>
          <p:cNvPr id="10" name="Content Placeholder 9"/>
          <p:cNvSpPr>
            <a:spLocks noGrp="1"/>
          </p:cNvSpPr>
          <p:nvPr>
            <p:ph idx="1"/>
          </p:nvPr>
        </p:nvSpPr>
        <p:spPr>
          <a:xfrm>
            <a:off x="228600" y="914400"/>
            <a:ext cx="4267200" cy="4876800"/>
          </a:xfrm>
        </p:spPr>
        <p:txBody>
          <a:bodyPr>
            <a:noAutofit/>
          </a:bodyPr>
          <a:lstStyle/>
          <a:p>
            <a:pPr marL="231775" indent="-231775">
              <a:spcAft>
                <a:spcPts val="900"/>
              </a:spcAft>
            </a:pPr>
            <a:r>
              <a:rPr lang="en-US" sz="1900" dirty="0" smtClean="0"/>
              <a:t>29.7 miles of newly constructed roadway</a:t>
            </a:r>
          </a:p>
          <a:p>
            <a:pPr marL="231775" indent="-231775">
              <a:spcAft>
                <a:spcPts val="900"/>
              </a:spcAft>
            </a:pPr>
            <a:r>
              <a:rPr lang="en-US" sz="1900" dirty="0" smtClean="0"/>
              <a:t>Lanes begin at Akers Mill Road and</a:t>
            </a:r>
            <a:br>
              <a:rPr lang="en-US" sz="1900" dirty="0" smtClean="0"/>
            </a:br>
            <a:r>
              <a:rPr lang="en-US" sz="1900" dirty="0" smtClean="0"/>
              <a:t>end at Hickory Grove Road on I-75 </a:t>
            </a:r>
            <a:br>
              <a:rPr lang="en-US" sz="1900" dirty="0" smtClean="0"/>
            </a:br>
            <a:r>
              <a:rPr lang="en-US" sz="1900" dirty="0" smtClean="0"/>
              <a:t>and Sixes Road on I-575</a:t>
            </a:r>
          </a:p>
          <a:p>
            <a:pPr marL="231775" indent="-231775">
              <a:spcAft>
                <a:spcPts val="900"/>
              </a:spcAft>
            </a:pPr>
            <a:r>
              <a:rPr lang="en-US" sz="1900" dirty="0" smtClean="0"/>
              <a:t>Two barrier-separated lanes along                                                                             the west side of I-75 from I-285 to 75/575 split</a:t>
            </a:r>
          </a:p>
          <a:p>
            <a:pPr marL="231775" indent="-231775">
              <a:spcAft>
                <a:spcPts val="900"/>
              </a:spcAft>
            </a:pPr>
            <a:r>
              <a:rPr lang="en-US" sz="1900" dirty="0" smtClean="0"/>
              <a:t>One barrier-separated express lane </a:t>
            </a:r>
            <a:br>
              <a:rPr lang="en-US" sz="1900" dirty="0" smtClean="0"/>
            </a:br>
            <a:r>
              <a:rPr lang="en-US" sz="1900" dirty="0" smtClean="0"/>
              <a:t>in the median on  both I-75 and I-575  from the 75/575 split</a:t>
            </a:r>
          </a:p>
          <a:p>
            <a:pPr marL="231775" indent="-231775">
              <a:spcAft>
                <a:spcPts val="900"/>
              </a:spcAft>
            </a:pPr>
            <a:r>
              <a:rPr lang="en-US" sz="1900" dirty="0" smtClean="0"/>
              <a:t>Lanes are reversible, allowing traffic to travel southbound in the morning and northbound in the evening</a:t>
            </a:r>
            <a:endParaRPr lang="en-US" sz="1900" dirty="0"/>
          </a:p>
        </p:txBody>
      </p:sp>
      <p:pic>
        <p:nvPicPr>
          <p:cNvPr id="1026" name="Picture 2"/>
          <p:cNvPicPr>
            <a:picLocks noChangeAspect="1" noChangeArrowheads="1"/>
          </p:cNvPicPr>
          <p:nvPr/>
        </p:nvPicPr>
        <p:blipFill>
          <a:blip r:embed="rId4" cstate="print">
            <a:extLst>
              <a:ext uri="{28A0092B-C50C-407E-A947-70E740481C1C}">
                <a14:useLocalDpi xmlns:a14="http://schemas.microsoft.com/office/drawing/2010/main" val="0"/>
              </a:ext>
            </a:extLst>
          </a:blip>
          <a:stretch>
            <a:fillRect/>
          </a:stretch>
        </p:blipFill>
        <p:spPr bwMode="auto">
          <a:xfrm>
            <a:off x="4921673" y="-1"/>
            <a:ext cx="3912143" cy="5867401"/>
          </a:xfrm>
          <a:prstGeom prst="rect">
            <a:avLst/>
          </a:prstGeom>
          <a:noFill/>
          <a:ln w="9525">
            <a:noFill/>
            <a:miter lim="800000"/>
            <a:headEnd/>
            <a:tailEnd/>
          </a:ln>
        </p:spPr>
      </p:pic>
    </p:spTree>
    <p:extLst>
      <p:ext uri="{BB962C8B-B14F-4D97-AF65-F5344CB8AC3E}">
        <p14:creationId xmlns:p14="http://schemas.microsoft.com/office/powerpoint/2010/main" val="1548214197"/>
      </p:ext>
    </p:extLst>
  </p:cSld>
  <p:clrMapOvr>
    <a:masterClrMapping/>
  </p:clrMapOvr>
  <p:timing>
    <p:tnLst>
      <p:par>
        <p:cTn xmlns:p14="http://schemas.microsoft.com/office/powerpoint/2010/mai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3793" name="Picture 1"/>
          <p:cNvPicPr>
            <a:picLocks noChangeAspect="1" noChangeArrowheads="1"/>
          </p:cNvPicPr>
          <p:nvPr/>
        </p:nvPicPr>
        <p:blipFill>
          <a:blip r:embed="rId3" cstate="print"/>
          <a:srcRect/>
          <a:stretch>
            <a:fillRect/>
          </a:stretch>
        </p:blipFill>
        <p:spPr bwMode="auto">
          <a:xfrm>
            <a:off x="0" y="5909094"/>
            <a:ext cx="9144000" cy="948906"/>
          </a:xfrm>
          <a:prstGeom prst="rect">
            <a:avLst/>
          </a:prstGeom>
          <a:noFill/>
          <a:ln w="9525">
            <a:noFill/>
            <a:miter lim="800000"/>
            <a:headEnd/>
            <a:tailEnd/>
          </a:ln>
        </p:spPr>
      </p:pic>
      <p:sp>
        <p:nvSpPr>
          <p:cNvPr id="6" name="Title 5"/>
          <p:cNvSpPr>
            <a:spLocks noGrp="1"/>
          </p:cNvSpPr>
          <p:nvPr>
            <p:ph type="title"/>
          </p:nvPr>
        </p:nvSpPr>
        <p:spPr>
          <a:xfrm>
            <a:off x="457200" y="-76200"/>
            <a:ext cx="8229600" cy="1143000"/>
          </a:xfrm>
        </p:spPr>
        <p:txBody>
          <a:bodyPr>
            <a:noAutofit/>
          </a:bodyPr>
          <a:lstStyle/>
          <a:p>
            <a:pPr algn="l"/>
            <a:r>
              <a:rPr lang="en-US" sz="3000" b="1" dirty="0" smtClean="0">
                <a:solidFill>
                  <a:srgbClr val="5F2987"/>
                </a:solidFill>
              </a:rPr>
              <a:t>NWC Construction – On Schedule</a:t>
            </a:r>
            <a:endParaRPr lang="en-US" sz="3000" dirty="0"/>
          </a:p>
        </p:txBody>
      </p:sp>
      <p:sp>
        <p:nvSpPr>
          <p:cNvPr id="2" name="Content Placeholder 1"/>
          <p:cNvSpPr>
            <a:spLocks noGrp="1"/>
          </p:cNvSpPr>
          <p:nvPr>
            <p:ph sz="half" idx="1"/>
          </p:nvPr>
        </p:nvSpPr>
        <p:spPr>
          <a:xfrm>
            <a:off x="381000" y="990601"/>
            <a:ext cx="2895600" cy="4918494"/>
          </a:xfrm>
        </p:spPr>
        <p:txBody>
          <a:bodyPr>
            <a:normAutofit/>
          </a:bodyPr>
          <a:lstStyle/>
          <a:p>
            <a:pPr marL="0" indent="0">
              <a:buNone/>
            </a:pPr>
            <a:r>
              <a:rPr lang="en-US" b="1" dirty="0" smtClean="0"/>
              <a:t>Bridges </a:t>
            </a:r>
          </a:p>
          <a:p>
            <a:r>
              <a:rPr lang="en-US" sz="2000" dirty="0" smtClean="0"/>
              <a:t>39 bridges; </a:t>
            </a:r>
            <a:br>
              <a:rPr lang="en-US" sz="2000" dirty="0" smtClean="0"/>
            </a:br>
            <a:r>
              <a:rPr lang="en-US" sz="2000" dirty="0" smtClean="0"/>
              <a:t>28 under construction, 6 completed in 2015, 21 scheduled for completion in 2016</a:t>
            </a:r>
          </a:p>
          <a:p>
            <a:r>
              <a:rPr lang="en-US" sz="2000" dirty="0" smtClean="0"/>
              <a:t>144 </a:t>
            </a:r>
            <a:r>
              <a:rPr lang="en-US" sz="2000" dirty="0"/>
              <a:t>of </a:t>
            </a:r>
            <a:r>
              <a:rPr lang="en-US" sz="2000" dirty="0" smtClean="0"/>
              <a:t>252 </a:t>
            </a:r>
            <a:r>
              <a:rPr lang="en-US" sz="2000" dirty="0"/>
              <a:t>bridge columns constructed; </a:t>
            </a:r>
            <a:br>
              <a:rPr lang="en-US" sz="2000" dirty="0"/>
            </a:br>
            <a:r>
              <a:rPr lang="en-US" sz="2000" dirty="0" smtClean="0"/>
              <a:t>57% </a:t>
            </a:r>
            <a:r>
              <a:rPr lang="en-US" sz="2000" dirty="0"/>
              <a:t>complete</a:t>
            </a:r>
          </a:p>
          <a:p>
            <a:r>
              <a:rPr lang="en-US" sz="2000" dirty="0" smtClean="0"/>
              <a:t>215 spans; total bridge length of 5.29 miles </a:t>
            </a:r>
          </a:p>
          <a:p>
            <a:r>
              <a:rPr lang="en-US" sz="2000" dirty="0" smtClean="0"/>
              <a:t>83 </a:t>
            </a:r>
            <a:r>
              <a:rPr lang="en-US" sz="2000" dirty="0"/>
              <a:t>of </a:t>
            </a:r>
            <a:r>
              <a:rPr lang="en-US" sz="2000" dirty="0" smtClean="0"/>
              <a:t>215 spans constructed; </a:t>
            </a:r>
            <a:br>
              <a:rPr lang="en-US" sz="2000" dirty="0" smtClean="0"/>
            </a:br>
            <a:r>
              <a:rPr lang="en-US" sz="2000" dirty="0" smtClean="0"/>
              <a:t>39% complete </a:t>
            </a:r>
          </a:p>
          <a:p>
            <a:endParaRPr lang="en-US" dirty="0"/>
          </a:p>
        </p:txBody>
      </p:sp>
      <p:sp>
        <p:nvSpPr>
          <p:cNvPr id="9" name="Slide Number Placeholder 8"/>
          <p:cNvSpPr>
            <a:spLocks noGrp="1"/>
          </p:cNvSpPr>
          <p:nvPr>
            <p:ph type="sldNum" sz="quarter" idx="12"/>
          </p:nvPr>
        </p:nvSpPr>
        <p:spPr/>
        <p:txBody>
          <a:bodyPr/>
          <a:lstStyle/>
          <a:p>
            <a:fld id="{7AAD685B-CF3F-45E7-9330-E750B8304B89}" type="slidenum">
              <a:rPr lang="en-US" smtClean="0">
                <a:solidFill>
                  <a:prstClr val="black">
                    <a:tint val="75000"/>
                  </a:prstClr>
                </a:solidFill>
              </a:rPr>
              <a:pPr/>
              <a:t>4</a:t>
            </a:fld>
            <a:endParaRPr lang="en-US">
              <a:solidFill>
                <a:prstClr val="black">
                  <a:tint val="75000"/>
                </a:prstClr>
              </a:solidFill>
            </a:endParaRPr>
          </a:p>
        </p:txBody>
      </p:sp>
      <p:cxnSp>
        <p:nvCxnSpPr>
          <p:cNvPr id="8" name="Straight Connector 7"/>
          <p:cNvCxnSpPr/>
          <p:nvPr/>
        </p:nvCxnSpPr>
        <p:spPr>
          <a:xfrm>
            <a:off x="457200" y="762000"/>
            <a:ext cx="8229600" cy="0"/>
          </a:xfrm>
          <a:prstGeom prst="line">
            <a:avLst/>
          </a:prstGeom>
          <a:ln w="19050">
            <a:solidFill>
              <a:srgbClr val="5F2987"/>
            </a:solidFill>
          </a:ln>
        </p:spPr>
        <p:style>
          <a:lnRef idx="1">
            <a:schemeClr val="accent1"/>
          </a:lnRef>
          <a:fillRef idx="0">
            <a:schemeClr val="accent1"/>
          </a:fillRef>
          <a:effectRef idx="0">
            <a:schemeClr val="accent1"/>
          </a:effectRef>
          <a:fontRef idx="minor">
            <a:schemeClr val="tx1"/>
          </a:fontRef>
        </p:style>
      </p:cxnSp>
      <p:sp>
        <p:nvSpPr>
          <p:cNvPr id="10" name="Content Placeholder 1"/>
          <p:cNvSpPr>
            <a:spLocks noGrp="1"/>
          </p:cNvSpPr>
          <p:nvPr>
            <p:ph sz="half" idx="1"/>
          </p:nvPr>
        </p:nvSpPr>
        <p:spPr>
          <a:xfrm>
            <a:off x="3276600" y="990600"/>
            <a:ext cx="2895600" cy="4800599"/>
          </a:xfrm>
        </p:spPr>
        <p:txBody>
          <a:bodyPr>
            <a:normAutofit/>
          </a:bodyPr>
          <a:lstStyle/>
          <a:p>
            <a:pPr marL="0" indent="0">
              <a:buNone/>
            </a:pPr>
            <a:r>
              <a:rPr lang="en-US" b="1" dirty="0" smtClean="0"/>
              <a:t>Walls </a:t>
            </a:r>
          </a:p>
          <a:p>
            <a:r>
              <a:rPr lang="en-US" sz="2000" dirty="0" smtClean="0"/>
              <a:t>68 retaining walls:</a:t>
            </a:r>
            <a:br>
              <a:rPr lang="en-US" sz="2000" dirty="0" smtClean="0"/>
            </a:br>
            <a:r>
              <a:rPr lang="en-US" sz="2000" dirty="0" smtClean="0"/>
              <a:t>17 walls complete; </a:t>
            </a:r>
            <a:br>
              <a:rPr lang="en-US" sz="2000" dirty="0" smtClean="0"/>
            </a:br>
            <a:r>
              <a:rPr lang="en-US" sz="2000" dirty="0" smtClean="0"/>
              <a:t>14 under construction</a:t>
            </a:r>
          </a:p>
          <a:p>
            <a:r>
              <a:rPr lang="en-US" sz="2000" dirty="0" smtClean="0"/>
              <a:t>46 walls are scheduled for completion in 2016</a:t>
            </a:r>
          </a:p>
          <a:p>
            <a:r>
              <a:rPr lang="en-US" sz="2000" dirty="0" smtClean="0"/>
              <a:t>45 sound barriers:</a:t>
            </a:r>
            <a:br>
              <a:rPr lang="en-US" sz="2000" dirty="0" smtClean="0"/>
            </a:br>
            <a:r>
              <a:rPr lang="en-US" sz="2000" dirty="0" smtClean="0"/>
              <a:t>to be constructed in 2016 and 2017</a:t>
            </a:r>
            <a:endParaRPr lang="en-US" dirty="0"/>
          </a:p>
        </p:txBody>
      </p:sp>
      <p:pic>
        <p:nvPicPr>
          <p:cNvPr id="5" name="Picture 4"/>
          <p:cNvPicPr>
            <a:picLocks noChangeAspect="1"/>
          </p:cNvPicPr>
          <p:nvPr/>
        </p:nvPicPr>
        <p:blipFill rotWithShape="1">
          <a:blip r:embed="rId4">
            <a:extLst>
              <a:ext uri="{28A0092B-C50C-407E-A947-70E740481C1C}">
                <a14:useLocalDpi xmlns:a14="http://schemas.microsoft.com/office/drawing/2010/main" val="0"/>
              </a:ext>
            </a:extLst>
          </a:blip>
          <a:srcRect l="26756" t="14988" r="44303" b="8826"/>
          <a:stretch/>
        </p:blipFill>
        <p:spPr>
          <a:xfrm>
            <a:off x="6261100" y="838200"/>
            <a:ext cx="2882900" cy="5070894"/>
          </a:xfrm>
          <a:prstGeom prst="rect">
            <a:avLst/>
          </a:prstGeom>
        </p:spPr>
      </p:pic>
      <p:sp>
        <p:nvSpPr>
          <p:cNvPr id="7" name="TextBox 6"/>
          <p:cNvSpPr txBox="1"/>
          <p:nvPr/>
        </p:nvSpPr>
        <p:spPr>
          <a:xfrm>
            <a:off x="6273800" y="5573228"/>
            <a:ext cx="2717800" cy="276999"/>
          </a:xfrm>
          <a:prstGeom prst="rect">
            <a:avLst/>
          </a:prstGeom>
          <a:noFill/>
        </p:spPr>
        <p:txBody>
          <a:bodyPr wrap="square" rtlCol="0">
            <a:spAutoFit/>
          </a:bodyPr>
          <a:lstStyle/>
          <a:p>
            <a:r>
              <a:rPr lang="en-US" sz="1200" dirty="0" smtClean="0">
                <a:solidFill>
                  <a:schemeClr val="bg1"/>
                </a:solidFill>
              </a:rPr>
              <a:t>Beam setting at I-285/I-75 in April 2016</a:t>
            </a:r>
            <a:endParaRPr lang="en-US" sz="1200" dirty="0">
              <a:solidFill>
                <a:schemeClr val="bg1"/>
              </a:solidFill>
            </a:endParaRPr>
          </a:p>
        </p:txBody>
      </p:sp>
    </p:spTree>
    <p:extLst>
      <p:ext uri="{BB962C8B-B14F-4D97-AF65-F5344CB8AC3E}">
        <p14:creationId xmlns:p14="http://schemas.microsoft.com/office/powerpoint/2010/main" val="3629454090"/>
      </p:ext>
    </p:extLst>
  </p:cSld>
  <p:clrMapOvr>
    <a:masterClrMapping/>
  </p:clrMapOvr>
  <p:timing>
    <p:tnLst>
      <p:par>
        <p:cTn xmlns:p14="http://schemas.microsoft.com/office/powerpoint/2010/mai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3793" name="Picture 1"/>
          <p:cNvPicPr>
            <a:picLocks noChangeAspect="1" noChangeArrowheads="1"/>
          </p:cNvPicPr>
          <p:nvPr/>
        </p:nvPicPr>
        <p:blipFill>
          <a:blip r:embed="rId3" cstate="print"/>
          <a:srcRect/>
          <a:stretch>
            <a:fillRect/>
          </a:stretch>
        </p:blipFill>
        <p:spPr bwMode="auto">
          <a:xfrm>
            <a:off x="0" y="5909094"/>
            <a:ext cx="9144000" cy="948906"/>
          </a:xfrm>
          <a:prstGeom prst="rect">
            <a:avLst/>
          </a:prstGeom>
          <a:noFill/>
          <a:ln w="9525">
            <a:noFill/>
            <a:miter lim="800000"/>
            <a:headEnd/>
            <a:tailEnd/>
          </a:ln>
        </p:spPr>
      </p:pic>
      <p:sp>
        <p:nvSpPr>
          <p:cNvPr id="6" name="Title 5"/>
          <p:cNvSpPr>
            <a:spLocks noGrp="1"/>
          </p:cNvSpPr>
          <p:nvPr>
            <p:ph type="title"/>
          </p:nvPr>
        </p:nvSpPr>
        <p:spPr>
          <a:xfrm>
            <a:off x="457200" y="-76200"/>
            <a:ext cx="8229600" cy="1143000"/>
          </a:xfrm>
        </p:spPr>
        <p:txBody>
          <a:bodyPr>
            <a:noAutofit/>
          </a:bodyPr>
          <a:lstStyle/>
          <a:p>
            <a:pPr algn="l"/>
            <a:r>
              <a:rPr lang="en-US" sz="3000" b="1" dirty="0" smtClean="0">
                <a:solidFill>
                  <a:srgbClr val="5F2987"/>
                </a:solidFill>
              </a:rPr>
              <a:t>NWC Construction – On Schedule</a:t>
            </a:r>
            <a:endParaRPr lang="en-US" sz="3000" dirty="0"/>
          </a:p>
        </p:txBody>
      </p:sp>
      <p:sp>
        <p:nvSpPr>
          <p:cNvPr id="9" name="Slide Number Placeholder 8"/>
          <p:cNvSpPr>
            <a:spLocks noGrp="1"/>
          </p:cNvSpPr>
          <p:nvPr>
            <p:ph type="sldNum" sz="quarter" idx="12"/>
          </p:nvPr>
        </p:nvSpPr>
        <p:spPr/>
        <p:txBody>
          <a:bodyPr/>
          <a:lstStyle/>
          <a:p>
            <a:fld id="{7AAD685B-CF3F-45E7-9330-E750B8304B89}" type="slidenum">
              <a:rPr lang="en-US" smtClean="0">
                <a:solidFill>
                  <a:prstClr val="black">
                    <a:tint val="75000"/>
                  </a:prstClr>
                </a:solidFill>
              </a:rPr>
              <a:pPr/>
              <a:t>5</a:t>
            </a:fld>
            <a:endParaRPr lang="en-US">
              <a:solidFill>
                <a:prstClr val="black">
                  <a:tint val="75000"/>
                </a:prstClr>
              </a:solidFill>
            </a:endParaRPr>
          </a:p>
        </p:txBody>
      </p:sp>
      <p:sp>
        <p:nvSpPr>
          <p:cNvPr id="11" name="Content Placeholder 1"/>
          <p:cNvSpPr>
            <a:spLocks noGrp="1"/>
          </p:cNvSpPr>
          <p:nvPr>
            <p:ph sz="half" idx="1"/>
          </p:nvPr>
        </p:nvSpPr>
        <p:spPr>
          <a:xfrm>
            <a:off x="457200" y="879894"/>
            <a:ext cx="4419600" cy="5029200"/>
          </a:xfrm>
        </p:spPr>
        <p:txBody>
          <a:bodyPr>
            <a:normAutofit/>
          </a:bodyPr>
          <a:lstStyle/>
          <a:p>
            <a:pPr marL="0" indent="0">
              <a:buNone/>
            </a:pPr>
            <a:r>
              <a:rPr lang="en-US" sz="2600" b="1" dirty="0" smtClean="0"/>
              <a:t>Major construction sites</a:t>
            </a:r>
          </a:p>
          <a:p>
            <a:r>
              <a:rPr lang="en-US" sz="2000" dirty="0" smtClean="0"/>
              <a:t>I-285, between Cobb Parkway and Cumberland Blvd.</a:t>
            </a:r>
          </a:p>
          <a:p>
            <a:r>
              <a:rPr lang="en-US" sz="2000" dirty="0" smtClean="0"/>
              <a:t>I-75, between Windy Hill Road and Delk Road</a:t>
            </a:r>
          </a:p>
          <a:p>
            <a:r>
              <a:rPr lang="en-US" sz="2000" dirty="0" smtClean="0"/>
              <a:t>I-75 SB, between Allgood Road and North Marietta Parkway</a:t>
            </a:r>
          </a:p>
          <a:p>
            <a:r>
              <a:rPr lang="en-US" sz="2000" dirty="0" smtClean="0"/>
              <a:t>I-75/I-575 Split</a:t>
            </a:r>
          </a:p>
          <a:p>
            <a:r>
              <a:rPr lang="en-US" sz="2000" dirty="0" smtClean="0"/>
              <a:t>I-75, between Barrett </a:t>
            </a:r>
            <a:br>
              <a:rPr lang="en-US" sz="2000" dirty="0" smtClean="0"/>
            </a:br>
            <a:r>
              <a:rPr lang="en-US" sz="2000" dirty="0" smtClean="0"/>
              <a:t>Parkway and Hickory </a:t>
            </a:r>
            <a:br>
              <a:rPr lang="en-US" sz="2000" dirty="0" smtClean="0"/>
            </a:br>
            <a:r>
              <a:rPr lang="en-US" sz="2000" dirty="0" smtClean="0"/>
              <a:t>Grove Road</a:t>
            </a:r>
          </a:p>
          <a:p>
            <a:r>
              <a:rPr lang="en-US" sz="2000" dirty="0" smtClean="0"/>
              <a:t>I-575, between Bells </a:t>
            </a:r>
            <a:br>
              <a:rPr lang="en-US" sz="2000" dirty="0" smtClean="0"/>
            </a:br>
            <a:r>
              <a:rPr lang="en-US" sz="2000" dirty="0" smtClean="0"/>
              <a:t>Ferry Road and SR 92</a:t>
            </a:r>
          </a:p>
          <a:p>
            <a:endParaRPr lang="en-US" dirty="0"/>
          </a:p>
        </p:txBody>
      </p:sp>
      <p:sp>
        <p:nvSpPr>
          <p:cNvPr id="7" name="Rectangle 6"/>
          <p:cNvSpPr/>
          <p:nvPr/>
        </p:nvSpPr>
        <p:spPr>
          <a:xfrm>
            <a:off x="3694736" y="4401534"/>
            <a:ext cx="5296864" cy="1138773"/>
          </a:xfrm>
          <a:prstGeom prst="rect">
            <a:avLst/>
          </a:prstGeom>
        </p:spPr>
        <p:txBody>
          <a:bodyPr wrap="square">
            <a:spAutoFit/>
          </a:bodyPr>
          <a:lstStyle/>
          <a:p>
            <a:pPr marL="342900" lvl="0" indent="-342900">
              <a:spcBef>
                <a:spcPct val="20000"/>
              </a:spcBef>
              <a:buFont typeface="Arial" pitchFamily="34" charset="0"/>
              <a:buChar char="•"/>
            </a:pPr>
            <a:r>
              <a:rPr lang="en-US" sz="2000" dirty="0">
                <a:solidFill>
                  <a:prstClr val="black"/>
                </a:solidFill>
              </a:rPr>
              <a:t>Substantial completion</a:t>
            </a:r>
            <a:r>
              <a:rPr lang="en-US" sz="2000" dirty="0" smtClean="0">
                <a:solidFill>
                  <a:prstClr val="black"/>
                </a:solidFill>
              </a:rPr>
              <a:t>: May 2018</a:t>
            </a:r>
            <a:endParaRPr lang="en-US" sz="2000" dirty="0">
              <a:solidFill>
                <a:prstClr val="black"/>
              </a:solidFill>
            </a:endParaRPr>
          </a:p>
          <a:p>
            <a:pPr marL="342900" lvl="0" indent="-342900">
              <a:spcBef>
                <a:spcPct val="20000"/>
              </a:spcBef>
              <a:buFont typeface="Arial" pitchFamily="34" charset="0"/>
              <a:buChar char="•"/>
            </a:pPr>
            <a:r>
              <a:rPr lang="en-US" sz="2000" dirty="0">
                <a:solidFill>
                  <a:prstClr val="black"/>
                </a:solidFill>
              </a:rPr>
              <a:t>Open to traffic: </a:t>
            </a:r>
            <a:r>
              <a:rPr lang="en-US" sz="2000" dirty="0" smtClean="0">
                <a:solidFill>
                  <a:prstClr val="black"/>
                </a:solidFill>
              </a:rPr>
              <a:t>June 2018</a:t>
            </a:r>
            <a:endParaRPr lang="en-US" sz="2000" dirty="0">
              <a:solidFill>
                <a:prstClr val="black"/>
              </a:solidFill>
            </a:endParaRPr>
          </a:p>
          <a:p>
            <a:pPr marL="342900" lvl="0" indent="-342900">
              <a:spcBef>
                <a:spcPct val="20000"/>
              </a:spcBef>
              <a:buFont typeface="Arial" pitchFamily="34" charset="0"/>
              <a:buChar char="•"/>
            </a:pPr>
            <a:r>
              <a:rPr lang="en-US" sz="2000" dirty="0">
                <a:solidFill>
                  <a:prstClr val="black"/>
                </a:solidFill>
              </a:rPr>
              <a:t>Total contract completion: </a:t>
            </a:r>
            <a:r>
              <a:rPr lang="en-US" sz="2000" dirty="0" smtClean="0">
                <a:solidFill>
                  <a:prstClr val="black"/>
                </a:solidFill>
              </a:rPr>
              <a:t>November 2018</a:t>
            </a:r>
            <a:endParaRPr lang="en-US" sz="2000" dirty="0">
              <a:solidFill>
                <a:prstClr val="black"/>
              </a:solidFill>
            </a:endParaRPr>
          </a:p>
        </p:txBody>
      </p:sp>
      <p:sp>
        <p:nvSpPr>
          <p:cNvPr id="10" name="Rectangle 9"/>
          <p:cNvSpPr/>
          <p:nvPr/>
        </p:nvSpPr>
        <p:spPr>
          <a:xfrm>
            <a:off x="3612442" y="3886200"/>
            <a:ext cx="1919115" cy="492443"/>
          </a:xfrm>
          <a:prstGeom prst="rect">
            <a:avLst/>
          </a:prstGeom>
        </p:spPr>
        <p:txBody>
          <a:bodyPr wrap="none">
            <a:spAutoFit/>
          </a:bodyPr>
          <a:lstStyle/>
          <a:p>
            <a:r>
              <a:rPr lang="en-US" sz="2600" b="1" dirty="0" smtClean="0"/>
              <a:t>On Schedule</a:t>
            </a:r>
            <a:endParaRPr lang="en-US" sz="2600" dirty="0"/>
          </a:p>
        </p:txBody>
      </p:sp>
      <p:sp>
        <p:nvSpPr>
          <p:cNvPr id="2" name="Rectangle 1"/>
          <p:cNvSpPr/>
          <p:nvPr/>
        </p:nvSpPr>
        <p:spPr>
          <a:xfrm>
            <a:off x="5167539" y="794657"/>
            <a:ext cx="3595461" cy="2231380"/>
          </a:xfrm>
          <a:prstGeom prst="rect">
            <a:avLst/>
          </a:prstGeom>
        </p:spPr>
        <p:txBody>
          <a:bodyPr wrap="square">
            <a:spAutoFit/>
          </a:bodyPr>
          <a:lstStyle/>
          <a:p>
            <a:pPr lvl="0">
              <a:spcBef>
                <a:spcPct val="20000"/>
              </a:spcBef>
            </a:pPr>
            <a:r>
              <a:rPr lang="en-US" sz="2600" b="1" dirty="0">
                <a:solidFill>
                  <a:prstClr val="black"/>
                </a:solidFill>
              </a:rPr>
              <a:t>Roadway</a:t>
            </a:r>
            <a:r>
              <a:rPr lang="en-US" sz="3100" b="1" dirty="0">
                <a:solidFill>
                  <a:prstClr val="black"/>
                </a:solidFill>
              </a:rPr>
              <a:t> </a:t>
            </a:r>
          </a:p>
          <a:p>
            <a:pPr marL="342900" lvl="0" indent="-342900">
              <a:spcBef>
                <a:spcPct val="20000"/>
              </a:spcBef>
              <a:buFont typeface="Arial" pitchFamily="34" charset="0"/>
              <a:buChar char="•"/>
            </a:pPr>
            <a:r>
              <a:rPr lang="en-US" sz="2000" dirty="0">
                <a:solidFill>
                  <a:prstClr val="black"/>
                </a:solidFill>
              </a:rPr>
              <a:t>Express Lanes on I-575 are nearly complete from Barrett Parkway to Bells Ferry Road</a:t>
            </a:r>
          </a:p>
          <a:p>
            <a:pPr marL="342900" lvl="0" indent="-342900">
              <a:spcBef>
                <a:spcPct val="20000"/>
              </a:spcBef>
              <a:buFont typeface="Arial" pitchFamily="34" charset="0"/>
              <a:buChar char="•"/>
            </a:pPr>
            <a:r>
              <a:rPr lang="en-US" sz="2000" dirty="0">
                <a:solidFill>
                  <a:prstClr val="black"/>
                </a:solidFill>
              </a:rPr>
              <a:t>Roadway construction is on schedule; </a:t>
            </a:r>
            <a:r>
              <a:rPr lang="en-US" sz="2000" dirty="0" smtClean="0">
                <a:solidFill>
                  <a:prstClr val="black"/>
                </a:solidFill>
              </a:rPr>
              <a:t>over 50% </a:t>
            </a:r>
            <a:r>
              <a:rPr lang="en-US" sz="2000" dirty="0">
                <a:solidFill>
                  <a:prstClr val="black"/>
                </a:solidFill>
              </a:rPr>
              <a:t>complete</a:t>
            </a:r>
          </a:p>
        </p:txBody>
      </p:sp>
      <p:cxnSp>
        <p:nvCxnSpPr>
          <p:cNvPr id="12" name="Straight Connector 11"/>
          <p:cNvCxnSpPr/>
          <p:nvPr/>
        </p:nvCxnSpPr>
        <p:spPr>
          <a:xfrm>
            <a:off x="457200" y="762000"/>
            <a:ext cx="8229600" cy="0"/>
          </a:xfrm>
          <a:prstGeom prst="line">
            <a:avLst/>
          </a:prstGeom>
          <a:ln w="19050">
            <a:solidFill>
              <a:srgbClr val="5F2987"/>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603280597"/>
      </p:ext>
    </p:extLst>
  </p:cSld>
  <p:clrMapOvr>
    <a:masterClrMapping/>
  </p:clrMapOvr>
  <p:timing>
    <p:tnLst>
      <p:par>
        <p:cTn xmlns:p14="http://schemas.microsoft.com/office/powerpoint/2010/mai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3793" name="Picture 1"/>
          <p:cNvPicPr>
            <a:picLocks noChangeAspect="1" noChangeArrowheads="1"/>
          </p:cNvPicPr>
          <p:nvPr/>
        </p:nvPicPr>
        <p:blipFill>
          <a:blip r:embed="rId3" cstate="print"/>
          <a:srcRect/>
          <a:stretch>
            <a:fillRect/>
          </a:stretch>
        </p:blipFill>
        <p:spPr bwMode="auto">
          <a:xfrm>
            <a:off x="0" y="5909094"/>
            <a:ext cx="9144000" cy="948906"/>
          </a:xfrm>
          <a:prstGeom prst="rect">
            <a:avLst/>
          </a:prstGeom>
          <a:noFill/>
          <a:ln w="9525">
            <a:noFill/>
            <a:miter lim="800000"/>
            <a:headEnd/>
            <a:tailEnd/>
          </a:ln>
        </p:spPr>
      </p:pic>
      <p:sp>
        <p:nvSpPr>
          <p:cNvPr id="6" name="Title 5"/>
          <p:cNvSpPr>
            <a:spLocks noGrp="1"/>
          </p:cNvSpPr>
          <p:nvPr>
            <p:ph type="title"/>
          </p:nvPr>
        </p:nvSpPr>
        <p:spPr>
          <a:xfrm>
            <a:off x="457200" y="274638"/>
            <a:ext cx="8229600" cy="487362"/>
          </a:xfrm>
        </p:spPr>
        <p:txBody>
          <a:bodyPr>
            <a:noAutofit/>
          </a:bodyPr>
          <a:lstStyle/>
          <a:p>
            <a:pPr algn="l"/>
            <a:r>
              <a:rPr lang="en-US" sz="3000" b="1" dirty="0" smtClean="0">
                <a:solidFill>
                  <a:srgbClr val="5F2987"/>
                </a:solidFill>
              </a:rPr>
              <a:t>Representation of Express Lanes Gates</a:t>
            </a:r>
            <a:endParaRPr lang="en-US" sz="3000" dirty="0"/>
          </a:p>
        </p:txBody>
      </p:sp>
      <p:cxnSp>
        <p:nvCxnSpPr>
          <p:cNvPr id="8" name="Straight Connector 7"/>
          <p:cNvCxnSpPr/>
          <p:nvPr/>
        </p:nvCxnSpPr>
        <p:spPr>
          <a:xfrm>
            <a:off x="457200" y="762000"/>
            <a:ext cx="8229600" cy="0"/>
          </a:xfrm>
          <a:prstGeom prst="line">
            <a:avLst/>
          </a:prstGeom>
          <a:ln w="19050">
            <a:solidFill>
              <a:srgbClr val="5F2987"/>
            </a:solidFill>
          </a:ln>
        </p:spPr>
        <p:style>
          <a:lnRef idx="1">
            <a:schemeClr val="accent1"/>
          </a:lnRef>
          <a:fillRef idx="0">
            <a:schemeClr val="accent1"/>
          </a:fillRef>
          <a:effectRef idx="0">
            <a:schemeClr val="accent1"/>
          </a:effectRef>
          <a:fontRef idx="minor">
            <a:schemeClr val="tx1"/>
          </a:fontRef>
        </p:style>
      </p:cxnSp>
      <p:sp>
        <p:nvSpPr>
          <p:cNvPr id="9" name="Slide Number Placeholder 8"/>
          <p:cNvSpPr>
            <a:spLocks noGrp="1"/>
          </p:cNvSpPr>
          <p:nvPr>
            <p:ph type="sldNum" sz="quarter" idx="12"/>
          </p:nvPr>
        </p:nvSpPr>
        <p:spPr/>
        <p:txBody>
          <a:bodyPr/>
          <a:lstStyle/>
          <a:p>
            <a:fld id="{7AAD685B-CF3F-45E7-9330-E750B8304B89}" type="slidenum">
              <a:rPr lang="en-US" smtClean="0"/>
              <a:pPr/>
              <a:t>6</a:t>
            </a:fld>
            <a:endParaRPr lang="en-US"/>
          </a:p>
        </p:txBody>
      </p:sp>
      <p:sp>
        <p:nvSpPr>
          <p:cNvPr id="12" name="TextBox 2"/>
          <p:cNvSpPr txBox="1">
            <a:spLocks noChangeArrowheads="1"/>
          </p:cNvSpPr>
          <p:nvPr/>
        </p:nvSpPr>
        <p:spPr bwMode="auto">
          <a:xfrm>
            <a:off x="100835" y="1165340"/>
            <a:ext cx="9144000" cy="553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eaLnBrk="1" hangingPunct="1"/>
            <a:endParaRPr lang="en-US" dirty="0"/>
          </a:p>
        </p:txBody>
      </p:sp>
      <p:pic>
        <p:nvPicPr>
          <p:cNvPr id="13" name="Picture 3"/>
          <p:cNvPicPr>
            <a:picLocks noChangeAspect="1"/>
          </p:cNvPicPr>
          <p:nvPr/>
        </p:nvPicPr>
        <p:blipFill rotWithShape="1">
          <a:blip r:embed="rId4">
            <a:extLst>
              <a:ext uri="{28A0092B-C50C-407E-A947-70E740481C1C}">
                <a14:useLocalDpi xmlns:a14="http://schemas.microsoft.com/office/drawing/2010/main" val="0"/>
              </a:ext>
            </a:extLst>
          </a:blip>
          <a:srcRect t="1375"/>
          <a:stretch/>
        </p:blipFill>
        <p:spPr bwMode="auto">
          <a:xfrm>
            <a:off x="0" y="821267"/>
            <a:ext cx="9144000" cy="50724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127648984"/>
      </p:ext>
    </p:extLst>
  </p:cSld>
  <p:clrMapOvr>
    <a:masterClrMapping/>
  </p:clrMapOvr>
  <p:timing>
    <p:tnLst>
      <p:par>
        <p:cTn xmlns:p14="http://schemas.microsoft.com/office/powerpoint/2010/mai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3793" name="Picture 1"/>
          <p:cNvPicPr>
            <a:picLocks noChangeAspect="1" noChangeArrowheads="1"/>
          </p:cNvPicPr>
          <p:nvPr/>
        </p:nvPicPr>
        <p:blipFill>
          <a:blip r:embed="rId3" cstate="print"/>
          <a:srcRect/>
          <a:stretch>
            <a:fillRect/>
          </a:stretch>
        </p:blipFill>
        <p:spPr bwMode="auto">
          <a:xfrm>
            <a:off x="0" y="5909094"/>
            <a:ext cx="9144000" cy="948906"/>
          </a:xfrm>
          <a:prstGeom prst="rect">
            <a:avLst/>
          </a:prstGeom>
          <a:noFill/>
          <a:ln w="9525">
            <a:noFill/>
            <a:miter lim="800000"/>
            <a:headEnd/>
            <a:tailEnd/>
          </a:ln>
        </p:spPr>
      </p:pic>
      <p:sp>
        <p:nvSpPr>
          <p:cNvPr id="6" name="Title 5"/>
          <p:cNvSpPr>
            <a:spLocks noGrp="1"/>
          </p:cNvSpPr>
          <p:nvPr>
            <p:ph type="title"/>
          </p:nvPr>
        </p:nvSpPr>
        <p:spPr>
          <a:xfrm>
            <a:off x="457200" y="274638"/>
            <a:ext cx="8229600" cy="487362"/>
          </a:xfrm>
        </p:spPr>
        <p:txBody>
          <a:bodyPr>
            <a:noAutofit/>
          </a:bodyPr>
          <a:lstStyle/>
          <a:p>
            <a:pPr algn="l"/>
            <a:r>
              <a:rPr lang="en-US" sz="3000" b="1" dirty="0" smtClean="0">
                <a:solidFill>
                  <a:srgbClr val="5F2987"/>
                </a:solidFill>
              </a:rPr>
              <a:t>Slip Ramp Access</a:t>
            </a:r>
            <a:endParaRPr lang="en-US" sz="3000" dirty="0"/>
          </a:p>
        </p:txBody>
      </p:sp>
      <p:cxnSp>
        <p:nvCxnSpPr>
          <p:cNvPr id="8" name="Straight Connector 7"/>
          <p:cNvCxnSpPr/>
          <p:nvPr/>
        </p:nvCxnSpPr>
        <p:spPr>
          <a:xfrm>
            <a:off x="457200" y="762000"/>
            <a:ext cx="8229600" cy="0"/>
          </a:xfrm>
          <a:prstGeom prst="line">
            <a:avLst/>
          </a:prstGeom>
          <a:ln w="19050">
            <a:solidFill>
              <a:srgbClr val="5F2987"/>
            </a:solidFill>
          </a:ln>
        </p:spPr>
        <p:style>
          <a:lnRef idx="1">
            <a:schemeClr val="accent1"/>
          </a:lnRef>
          <a:fillRef idx="0">
            <a:schemeClr val="accent1"/>
          </a:fillRef>
          <a:effectRef idx="0">
            <a:schemeClr val="accent1"/>
          </a:effectRef>
          <a:fontRef idx="minor">
            <a:schemeClr val="tx1"/>
          </a:fontRef>
        </p:style>
      </p:cxnSp>
      <p:sp>
        <p:nvSpPr>
          <p:cNvPr id="9" name="Slide Number Placeholder 8"/>
          <p:cNvSpPr>
            <a:spLocks noGrp="1"/>
          </p:cNvSpPr>
          <p:nvPr>
            <p:ph type="sldNum" sz="quarter" idx="12"/>
          </p:nvPr>
        </p:nvSpPr>
        <p:spPr/>
        <p:txBody>
          <a:bodyPr/>
          <a:lstStyle/>
          <a:p>
            <a:fld id="{7AAD685B-CF3F-45E7-9330-E750B8304B89}" type="slidenum">
              <a:rPr lang="en-US" smtClean="0"/>
              <a:pPr/>
              <a:t>7</a:t>
            </a:fld>
            <a:endParaRPr lang="en-US"/>
          </a:p>
        </p:txBody>
      </p:sp>
      <p:sp>
        <p:nvSpPr>
          <p:cNvPr id="12" name="TextBox 2"/>
          <p:cNvSpPr txBox="1">
            <a:spLocks noChangeArrowheads="1"/>
          </p:cNvSpPr>
          <p:nvPr/>
        </p:nvSpPr>
        <p:spPr bwMode="auto">
          <a:xfrm>
            <a:off x="100835" y="1165340"/>
            <a:ext cx="9144000" cy="553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eaLnBrk="1" hangingPunct="1"/>
            <a:endParaRPr lang="en-US" dirty="0"/>
          </a:p>
        </p:txBody>
      </p:sp>
      <p:pic>
        <p:nvPicPr>
          <p:cNvPr id="13" name="Picture 3"/>
          <p:cNvPicPr>
            <a:picLocks noChangeAspect="1"/>
          </p:cNvPicPr>
          <p:nvPr/>
        </p:nvPicPr>
        <p:blipFill rotWithShape="1">
          <a:blip r:embed="rId4" cstate="print">
            <a:extLst>
              <a:ext uri="{28A0092B-C50C-407E-A947-70E740481C1C}">
                <a14:useLocalDpi xmlns:a14="http://schemas.microsoft.com/office/drawing/2010/main" val="0"/>
              </a:ext>
            </a:extLst>
          </a:blip>
          <a:srcRect t="3038" b="6527"/>
          <a:stretch/>
        </p:blipFill>
        <p:spPr bwMode="auto">
          <a:xfrm>
            <a:off x="762000" y="844095"/>
            <a:ext cx="7467600" cy="506499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591384755"/>
      </p:ext>
    </p:extLst>
  </p:cSld>
  <p:clrMapOvr>
    <a:masterClrMapping/>
  </p:clrMapOvr>
  <p:timing>
    <p:tnLst>
      <p:par>
        <p:cTn xmlns:p14="http://schemas.microsoft.com/office/powerpoint/2010/mai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4" name="Picture 2"/>
          <p:cNvPicPr>
            <a:picLocks noChangeAspect="1" noChangeArrowheads="1"/>
          </p:cNvPicPr>
          <p:nvPr/>
        </p:nvPicPr>
        <p:blipFill rotWithShape="1">
          <a:blip r:embed="rId3" cstate="print">
            <a:extLst>
              <a:ext uri="{BEBA8EAE-BF5A-486C-A8C5-ECC9F3942E4B}">
                <a14:imgProps xmlns:a14="http://schemas.microsoft.com/office/drawing/2010/main">
                  <a14:imgLayer r:embed="rId4">
                    <a14:imgEffect>
                      <a14:brightnessContrast contrast="20000"/>
                    </a14:imgEffect>
                  </a14:imgLayer>
                </a14:imgProps>
              </a:ext>
              <a:ext uri="{28A0092B-C50C-407E-A947-70E740481C1C}">
                <a14:useLocalDpi xmlns:a14="http://schemas.microsoft.com/office/drawing/2010/main" val="0"/>
              </a:ext>
            </a:extLst>
          </a:blip>
          <a:srcRect l="10220" t="20422" b="20360"/>
          <a:stretch/>
        </p:blipFill>
        <p:spPr bwMode="auto">
          <a:xfrm>
            <a:off x="1981201" y="3417790"/>
            <a:ext cx="5105399" cy="252581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3793" name="Picture 1"/>
          <p:cNvPicPr>
            <a:picLocks noChangeAspect="1" noChangeArrowheads="1"/>
          </p:cNvPicPr>
          <p:nvPr/>
        </p:nvPicPr>
        <p:blipFill>
          <a:blip r:embed="rId5" cstate="print"/>
          <a:srcRect/>
          <a:stretch>
            <a:fillRect/>
          </a:stretch>
        </p:blipFill>
        <p:spPr bwMode="auto">
          <a:xfrm>
            <a:off x="0" y="5909094"/>
            <a:ext cx="9144000" cy="948906"/>
          </a:xfrm>
          <a:prstGeom prst="rect">
            <a:avLst/>
          </a:prstGeom>
          <a:noFill/>
          <a:ln w="9525">
            <a:noFill/>
            <a:miter lim="800000"/>
            <a:headEnd/>
            <a:tailEnd/>
          </a:ln>
        </p:spPr>
      </p:pic>
      <p:sp>
        <p:nvSpPr>
          <p:cNvPr id="7" name="Content Placeholder 6"/>
          <p:cNvSpPr>
            <a:spLocks noGrp="1"/>
          </p:cNvSpPr>
          <p:nvPr>
            <p:ph idx="1"/>
          </p:nvPr>
        </p:nvSpPr>
        <p:spPr>
          <a:xfrm>
            <a:off x="533400" y="1066800"/>
            <a:ext cx="8106137" cy="3352800"/>
          </a:xfrm>
        </p:spPr>
        <p:txBody>
          <a:bodyPr>
            <a:noAutofit/>
          </a:bodyPr>
          <a:lstStyle/>
          <a:p>
            <a:pPr lvl="0">
              <a:spcAft>
                <a:spcPts val="1200"/>
              </a:spcAft>
            </a:pPr>
            <a:r>
              <a:rPr lang="en-US" sz="2800" dirty="0" smtClean="0"/>
              <a:t>Emergency access gates </a:t>
            </a:r>
          </a:p>
          <a:p>
            <a:pPr lvl="0">
              <a:spcAft>
                <a:spcPts val="1200"/>
              </a:spcAft>
            </a:pPr>
            <a:r>
              <a:rPr lang="en-US" sz="2800" dirty="0" smtClean="0"/>
              <a:t>Full-depth shoulders along corridor</a:t>
            </a:r>
          </a:p>
          <a:p>
            <a:pPr lvl="0">
              <a:lnSpc>
                <a:spcPct val="120000"/>
              </a:lnSpc>
              <a:spcAft>
                <a:spcPts val="1200"/>
              </a:spcAft>
            </a:pPr>
            <a:r>
              <a:rPr lang="en-US" sz="2800" dirty="0" smtClean="0"/>
              <a:t>On-going meetings with emergency/first responders</a:t>
            </a:r>
          </a:p>
        </p:txBody>
      </p:sp>
      <p:sp>
        <p:nvSpPr>
          <p:cNvPr id="9" name="Slide Number Placeholder 8"/>
          <p:cNvSpPr>
            <a:spLocks noGrp="1"/>
          </p:cNvSpPr>
          <p:nvPr>
            <p:ph type="sldNum" sz="quarter" idx="12"/>
          </p:nvPr>
        </p:nvSpPr>
        <p:spPr/>
        <p:txBody>
          <a:bodyPr/>
          <a:lstStyle/>
          <a:p>
            <a:fld id="{7AAD685B-CF3F-45E7-9330-E750B8304B89}" type="slidenum">
              <a:rPr lang="en-US" smtClean="0"/>
              <a:pPr/>
              <a:t>8</a:t>
            </a:fld>
            <a:endParaRPr lang="en-US" dirty="0"/>
          </a:p>
        </p:txBody>
      </p:sp>
      <p:sp>
        <p:nvSpPr>
          <p:cNvPr id="3" name="TextBox 2"/>
          <p:cNvSpPr txBox="1"/>
          <p:nvPr/>
        </p:nvSpPr>
        <p:spPr>
          <a:xfrm>
            <a:off x="685800" y="304800"/>
            <a:ext cx="7696200" cy="584775"/>
          </a:xfrm>
          <a:prstGeom prst="rect">
            <a:avLst/>
          </a:prstGeom>
          <a:noFill/>
        </p:spPr>
        <p:txBody>
          <a:bodyPr wrap="square" rtlCol="0">
            <a:spAutoFit/>
          </a:bodyPr>
          <a:lstStyle/>
          <a:p>
            <a:r>
              <a:rPr lang="en-US" sz="3200" b="1" dirty="0">
                <a:solidFill>
                  <a:srgbClr val="5F2987"/>
                </a:solidFill>
              </a:rPr>
              <a:t>Incident Response for the Express Lanes </a:t>
            </a:r>
            <a:endParaRPr lang="en-US" sz="3200" b="1" dirty="0">
              <a:solidFill>
                <a:srgbClr val="7030A0"/>
              </a:solidFill>
              <a:latin typeface="+mj-lt"/>
            </a:endParaRPr>
          </a:p>
        </p:txBody>
      </p:sp>
      <p:cxnSp>
        <p:nvCxnSpPr>
          <p:cNvPr id="5" name="Straight Connector 4"/>
          <p:cNvCxnSpPr/>
          <p:nvPr/>
        </p:nvCxnSpPr>
        <p:spPr>
          <a:xfrm>
            <a:off x="685800" y="914400"/>
            <a:ext cx="7696200" cy="0"/>
          </a:xfrm>
          <a:prstGeom prst="line">
            <a:avLst/>
          </a:prstGeom>
          <a:ln w="19050">
            <a:solidFill>
              <a:srgbClr val="002060"/>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440012424"/>
      </p:ext>
    </p:extLst>
  </p:cSld>
  <p:clrMapOvr>
    <a:masterClrMapping/>
  </p:clrMapOvr>
  <p:timing>
    <p:tnLst>
      <p:par>
        <p:cTn xmlns:p14="http://schemas.microsoft.com/office/powerpoint/2010/mai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rotWithShape="1">
          <a:blip r:embed="rId3" cstate="print">
            <a:extLst>
              <a:ext uri="{28A0092B-C50C-407E-A947-70E740481C1C}">
                <a14:useLocalDpi xmlns:a14="http://schemas.microsoft.com/office/drawing/2010/main" val="0"/>
              </a:ext>
            </a:extLst>
          </a:blip>
          <a:srcRect t="8575" r="1000" b="9298"/>
          <a:stretch/>
        </p:blipFill>
        <p:spPr>
          <a:xfrm>
            <a:off x="0" y="860961"/>
            <a:ext cx="9144000" cy="5048134"/>
          </a:xfrm>
          <a:prstGeom prst="rect">
            <a:avLst/>
          </a:prstGeom>
        </p:spPr>
      </p:pic>
      <p:pic>
        <p:nvPicPr>
          <p:cNvPr id="33793" name="Picture 1"/>
          <p:cNvPicPr>
            <a:picLocks noChangeAspect="1" noChangeArrowheads="1"/>
          </p:cNvPicPr>
          <p:nvPr/>
        </p:nvPicPr>
        <p:blipFill>
          <a:blip r:embed="rId4" cstate="print"/>
          <a:srcRect/>
          <a:stretch>
            <a:fillRect/>
          </a:stretch>
        </p:blipFill>
        <p:spPr bwMode="auto">
          <a:xfrm>
            <a:off x="0" y="5909094"/>
            <a:ext cx="9144000" cy="948906"/>
          </a:xfrm>
          <a:prstGeom prst="rect">
            <a:avLst/>
          </a:prstGeom>
          <a:noFill/>
          <a:ln w="9525">
            <a:noFill/>
            <a:miter lim="800000"/>
            <a:headEnd/>
            <a:tailEnd/>
          </a:ln>
        </p:spPr>
      </p:pic>
      <p:sp>
        <p:nvSpPr>
          <p:cNvPr id="6" name="Title 5"/>
          <p:cNvSpPr>
            <a:spLocks noGrp="1"/>
          </p:cNvSpPr>
          <p:nvPr>
            <p:ph type="title"/>
          </p:nvPr>
        </p:nvSpPr>
        <p:spPr>
          <a:xfrm>
            <a:off x="457200" y="274638"/>
            <a:ext cx="8229600" cy="487362"/>
          </a:xfrm>
        </p:spPr>
        <p:txBody>
          <a:bodyPr>
            <a:noAutofit/>
          </a:bodyPr>
          <a:lstStyle/>
          <a:p>
            <a:pPr algn="l"/>
            <a:r>
              <a:rPr lang="en-US" sz="3000" b="1" dirty="0" smtClean="0">
                <a:solidFill>
                  <a:srgbClr val="5F2987"/>
                </a:solidFill>
              </a:rPr>
              <a:t>NWC Construction – I-75 at Hickory Grove Road </a:t>
            </a:r>
            <a:endParaRPr lang="en-US" sz="3000" dirty="0"/>
          </a:p>
        </p:txBody>
      </p:sp>
      <p:cxnSp>
        <p:nvCxnSpPr>
          <p:cNvPr id="8" name="Straight Connector 7"/>
          <p:cNvCxnSpPr/>
          <p:nvPr/>
        </p:nvCxnSpPr>
        <p:spPr>
          <a:xfrm>
            <a:off x="457200" y="762000"/>
            <a:ext cx="8229600" cy="0"/>
          </a:xfrm>
          <a:prstGeom prst="line">
            <a:avLst/>
          </a:prstGeom>
          <a:ln w="19050">
            <a:solidFill>
              <a:srgbClr val="5F2987"/>
            </a:solidFill>
          </a:ln>
        </p:spPr>
        <p:style>
          <a:lnRef idx="1">
            <a:schemeClr val="accent1"/>
          </a:lnRef>
          <a:fillRef idx="0">
            <a:schemeClr val="accent1"/>
          </a:fillRef>
          <a:effectRef idx="0">
            <a:schemeClr val="accent1"/>
          </a:effectRef>
          <a:fontRef idx="minor">
            <a:schemeClr val="tx1"/>
          </a:fontRef>
        </p:style>
      </p:cxnSp>
      <p:sp>
        <p:nvSpPr>
          <p:cNvPr id="9" name="Slide Number Placeholder 8"/>
          <p:cNvSpPr>
            <a:spLocks noGrp="1"/>
          </p:cNvSpPr>
          <p:nvPr>
            <p:ph type="sldNum" sz="quarter" idx="12"/>
          </p:nvPr>
        </p:nvSpPr>
        <p:spPr/>
        <p:txBody>
          <a:bodyPr/>
          <a:lstStyle/>
          <a:p>
            <a:fld id="{7AAD685B-CF3F-45E7-9330-E750B8304B89}" type="slidenum">
              <a:rPr lang="en-US" smtClean="0"/>
              <a:pPr/>
              <a:t>9</a:t>
            </a:fld>
            <a:endParaRPr lang="en-US"/>
          </a:p>
        </p:txBody>
      </p:sp>
      <p:sp>
        <p:nvSpPr>
          <p:cNvPr id="11" name="TextBox 10"/>
          <p:cNvSpPr txBox="1"/>
          <p:nvPr/>
        </p:nvSpPr>
        <p:spPr>
          <a:xfrm>
            <a:off x="6308558" y="5338011"/>
            <a:ext cx="2819400" cy="523220"/>
          </a:xfrm>
          <a:prstGeom prst="rect">
            <a:avLst/>
          </a:prstGeom>
          <a:noFill/>
        </p:spPr>
        <p:txBody>
          <a:bodyPr wrap="square" rtlCol="0">
            <a:spAutoFit/>
          </a:bodyPr>
          <a:lstStyle/>
          <a:p>
            <a:pPr algn="r"/>
            <a:r>
              <a:rPr lang="en-US" sz="2800" b="1" dirty="0" smtClean="0">
                <a:solidFill>
                  <a:srgbClr val="FFC000"/>
                </a:solidFill>
                <a:effectLst>
                  <a:outerShdw blurRad="38100" dist="38100" dir="2700000" algn="tl">
                    <a:srgbClr val="000000">
                      <a:alpha val="43137"/>
                    </a:srgbClr>
                  </a:outerShdw>
                </a:effectLst>
              </a:rPr>
              <a:t>April 2016</a:t>
            </a:r>
            <a:endParaRPr lang="en-US" sz="2800" b="1" dirty="0">
              <a:solidFill>
                <a:srgbClr val="FFC000"/>
              </a:solidFill>
              <a:effectLst>
                <a:outerShdw blurRad="38100" dist="38100" dir="2700000" algn="tl">
                  <a:srgbClr val="000000">
                    <a:alpha val="43137"/>
                  </a:srgbClr>
                </a:outerShdw>
              </a:effectLst>
            </a:endParaRPr>
          </a:p>
        </p:txBody>
      </p:sp>
    </p:spTree>
    <p:extLst>
      <p:ext uri="{BB962C8B-B14F-4D97-AF65-F5344CB8AC3E}">
        <p14:creationId xmlns:p14="http://schemas.microsoft.com/office/powerpoint/2010/main" val="4119477836"/>
      </p:ext>
    </p:extLst>
  </p:cSld>
  <p:clrMapOvr>
    <a:masterClrMapping/>
  </p:clrMapOvr>
  <p:timing>
    <p:tnLst>
      <p:par>
        <p:cTn xmlns:p14="http://schemas.microsoft.com/office/powerpoint/2010/mai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rotWithShape="1">
          <a:blip r:embed="rId3" cstate="print">
            <a:extLst>
              <a:ext uri="{28A0092B-C50C-407E-A947-70E740481C1C}">
                <a14:useLocalDpi xmlns:a14="http://schemas.microsoft.com/office/drawing/2010/main" val="0"/>
              </a:ext>
            </a:extLst>
          </a:blip>
          <a:srcRect b="16755"/>
          <a:stretch/>
        </p:blipFill>
        <p:spPr>
          <a:xfrm>
            <a:off x="16042" y="843409"/>
            <a:ext cx="9127958" cy="5065685"/>
          </a:xfrm>
          <a:prstGeom prst="rect">
            <a:avLst/>
          </a:prstGeom>
        </p:spPr>
      </p:pic>
      <p:pic>
        <p:nvPicPr>
          <p:cNvPr id="33793" name="Picture 1"/>
          <p:cNvPicPr>
            <a:picLocks noChangeAspect="1" noChangeArrowheads="1"/>
          </p:cNvPicPr>
          <p:nvPr/>
        </p:nvPicPr>
        <p:blipFill>
          <a:blip r:embed="rId4" cstate="print"/>
          <a:srcRect/>
          <a:stretch>
            <a:fillRect/>
          </a:stretch>
        </p:blipFill>
        <p:spPr bwMode="auto">
          <a:xfrm>
            <a:off x="0" y="5909094"/>
            <a:ext cx="9144000" cy="948906"/>
          </a:xfrm>
          <a:prstGeom prst="rect">
            <a:avLst/>
          </a:prstGeom>
          <a:noFill/>
          <a:ln w="9525">
            <a:noFill/>
            <a:miter lim="800000"/>
            <a:headEnd/>
            <a:tailEnd/>
          </a:ln>
        </p:spPr>
      </p:pic>
      <p:sp>
        <p:nvSpPr>
          <p:cNvPr id="6" name="Title 5"/>
          <p:cNvSpPr>
            <a:spLocks noGrp="1"/>
          </p:cNvSpPr>
          <p:nvPr>
            <p:ph type="title"/>
          </p:nvPr>
        </p:nvSpPr>
        <p:spPr>
          <a:xfrm>
            <a:off x="457200" y="274638"/>
            <a:ext cx="8229600" cy="487362"/>
          </a:xfrm>
        </p:spPr>
        <p:txBody>
          <a:bodyPr>
            <a:noAutofit/>
          </a:bodyPr>
          <a:lstStyle/>
          <a:p>
            <a:pPr algn="l"/>
            <a:r>
              <a:rPr lang="en-US" sz="3000" b="1" dirty="0" smtClean="0">
                <a:solidFill>
                  <a:srgbClr val="5F2987"/>
                </a:solidFill>
              </a:rPr>
              <a:t>NWC Construction </a:t>
            </a:r>
            <a:r>
              <a:rPr lang="en-US" sz="3000" b="1" dirty="0">
                <a:solidFill>
                  <a:srgbClr val="5F2987"/>
                </a:solidFill>
              </a:rPr>
              <a:t>– </a:t>
            </a:r>
            <a:r>
              <a:rPr lang="en-US" sz="3000" b="1" dirty="0" smtClean="0">
                <a:solidFill>
                  <a:srgbClr val="5F2987"/>
                </a:solidFill>
              </a:rPr>
              <a:t>I-75 and I-575 Interchange</a:t>
            </a:r>
            <a:endParaRPr lang="en-US" sz="3000" dirty="0"/>
          </a:p>
        </p:txBody>
      </p:sp>
      <p:cxnSp>
        <p:nvCxnSpPr>
          <p:cNvPr id="8" name="Straight Connector 7"/>
          <p:cNvCxnSpPr/>
          <p:nvPr/>
        </p:nvCxnSpPr>
        <p:spPr>
          <a:xfrm>
            <a:off x="457200" y="762000"/>
            <a:ext cx="8229600" cy="0"/>
          </a:xfrm>
          <a:prstGeom prst="line">
            <a:avLst/>
          </a:prstGeom>
          <a:ln w="19050">
            <a:solidFill>
              <a:srgbClr val="5F2987"/>
            </a:solidFill>
          </a:ln>
        </p:spPr>
        <p:style>
          <a:lnRef idx="1">
            <a:schemeClr val="accent1"/>
          </a:lnRef>
          <a:fillRef idx="0">
            <a:schemeClr val="accent1"/>
          </a:fillRef>
          <a:effectRef idx="0">
            <a:schemeClr val="accent1"/>
          </a:effectRef>
          <a:fontRef idx="minor">
            <a:schemeClr val="tx1"/>
          </a:fontRef>
        </p:style>
      </p:cxnSp>
      <p:sp>
        <p:nvSpPr>
          <p:cNvPr id="9" name="Slide Number Placeholder 8"/>
          <p:cNvSpPr>
            <a:spLocks noGrp="1"/>
          </p:cNvSpPr>
          <p:nvPr>
            <p:ph type="sldNum" sz="quarter" idx="12"/>
          </p:nvPr>
        </p:nvSpPr>
        <p:spPr/>
        <p:txBody>
          <a:bodyPr/>
          <a:lstStyle/>
          <a:p>
            <a:fld id="{7AAD685B-CF3F-45E7-9330-E750B8304B89}" type="slidenum">
              <a:rPr lang="en-US" smtClean="0"/>
              <a:pPr/>
              <a:t>10</a:t>
            </a:fld>
            <a:endParaRPr lang="en-US"/>
          </a:p>
        </p:txBody>
      </p:sp>
      <p:sp>
        <p:nvSpPr>
          <p:cNvPr id="11" name="TextBox 10"/>
          <p:cNvSpPr txBox="1"/>
          <p:nvPr/>
        </p:nvSpPr>
        <p:spPr>
          <a:xfrm>
            <a:off x="6308558" y="5338011"/>
            <a:ext cx="2819400" cy="523220"/>
          </a:xfrm>
          <a:prstGeom prst="rect">
            <a:avLst/>
          </a:prstGeom>
          <a:noFill/>
        </p:spPr>
        <p:txBody>
          <a:bodyPr wrap="square" rtlCol="0">
            <a:spAutoFit/>
          </a:bodyPr>
          <a:lstStyle/>
          <a:p>
            <a:pPr algn="r"/>
            <a:r>
              <a:rPr lang="en-US" sz="2800" b="1" dirty="0" smtClean="0">
                <a:solidFill>
                  <a:srgbClr val="FFC000"/>
                </a:solidFill>
                <a:effectLst>
                  <a:outerShdw blurRad="38100" dist="38100" dir="2700000" algn="tl">
                    <a:srgbClr val="000000">
                      <a:alpha val="43137"/>
                    </a:srgbClr>
                  </a:outerShdw>
                </a:effectLst>
              </a:rPr>
              <a:t>April 2016</a:t>
            </a:r>
            <a:endParaRPr lang="en-US" sz="2800" b="1" dirty="0">
              <a:solidFill>
                <a:srgbClr val="FFC000"/>
              </a:solidFill>
              <a:effectLst>
                <a:outerShdw blurRad="38100" dist="38100" dir="2700000" algn="tl">
                  <a:srgbClr val="000000">
                    <a:alpha val="43137"/>
                  </a:srgbClr>
                </a:outerShdw>
              </a:effectLst>
            </a:endParaRPr>
          </a:p>
        </p:txBody>
      </p:sp>
    </p:spTree>
    <p:extLst>
      <p:ext uri="{BB962C8B-B14F-4D97-AF65-F5344CB8AC3E}">
        <p14:creationId xmlns:p14="http://schemas.microsoft.com/office/powerpoint/2010/main" val="1757293636"/>
      </p:ext>
    </p:extLst>
  </p:cSld>
  <p:clrMapOvr>
    <a:masterClrMapping/>
  </p:clrMapOvr>
  <p:timing>
    <p:tnLst>
      <p:par>
        <p:cTn xmlns:p14="http://schemas.microsoft.com/office/powerpoint/2010/mai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rotWithShape="1">
          <a:blip r:embed="rId3" cstate="print">
            <a:extLst>
              <a:ext uri="{28A0092B-C50C-407E-A947-70E740481C1C}">
                <a14:useLocalDpi xmlns:a14="http://schemas.microsoft.com/office/drawing/2010/main" val="0"/>
              </a:ext>
            </a:extLst>
          </a:blip>
          <a:srcRect t="8247" b="8631"/>
          <a:stretch/>
        </p:blipFill>
        <p:spPr>
          <a:xfrm>
            <a:off x="0" y="850900"/>
            <a:ext cx="9144000" cy="5058194"/>
          </a:xfrm>
          <a:prstGeom prst="rect">
            <a:avLst/>
          </a:prstGeom>
        </p:spPr>
      </p:pic>
      <p:pic>
        <p:nvPicPr>
          <p:cNvPr id="33793" name="Picture 1"/>
          <p:cNvPicPr>
            <a:picLocks noChangeAspect="1" noChangeArrowheads="1"/>
          </p:cNvPicPr>
          <p:nvPr/>
        </p:nvPicPr>
        <p:blipFill>
          <a:blip r:embed="rId4" cstate="print"/>
          <a:srcRect/>
          <a:stretch>
            <a:fillRect/>
          </a:stretch>
        </p:blipFill>
        <p:spPr bwMode="auto">
          <a:xfrm>
            <a:off x="0" y="5909094"/>
            <a:ext cx="9144000" cy="948906"/>
          </a:xfrm>
          <a:prstGeom prst="rect">
            <a:avLst/>
          </a:prstGeom>
          <a:noFill/>
          <a:ln w="9525">
            <a:noFill/>
            <a:miter lim="800000"/>
            <a:headEnd/>
            <a:tailEnd/>
          </a:ln>
        </p:spPr>
      </p:pic>
      <p:sp>
        <p:nvSpPr>
          <p:cNvPr id="6" name="Title 5"/>
          <p:cNvSpPr>
            <a:spLocks noGrp="1"/>
          </p:cNvSpPr>
          <p:nvPr>
            <p:ph type="title"/>
          </p:nvPr>
        </p:nvSpPr>
        <p:spPr>
          <a:xfrm>
            <a:off x="457200" y="274638"/>
            <a:ext cx="8229600" cy="487362"/>
          </a:xfrm>
        </p:spPr>
        <p:txBody>
          <a:bodyPr>
            <a:noAutofit/>
          </a:bodyPr>
          <a:lstStyle/>
          <a:p>
            <a:pPr algn="l"/>
            <a:r>
              <a:rPr lang="en-US" sz="3000" b="1" dirty="0" smtClean="0">
                <a:solidFill>
                  <a:srgbClr val="5F2987"/>
                </a:solidFill>
              </a:rPr>
              <a:t>NWC Construction </a:t>
            </a:r>
            <a:r>
              <a:rPr lang="en-US" sz="3000" b="1" dirty="0">
                <a:solidFill>
                  <a:srgbClr val="5F2987"/>
                </a:solidFill>
              </a:rPr>
              <a:t>– </a:t>
            </a:r>
            <a:r>
              <a:rPr lang="en-US" sz="3000" b="1" dirty="0" smtClean="0">
                <a:solidFill>
                  <a:srgbClr val="5F2987"/>
                </a:solidFill>
              </a:rPr>
              <a:t>I-75 at Delk Road</a:t>
            </a:r>
            <a:endParaRPr lang="en-US" sz="3000" dirty="0"/>
          </a:p>
        </p:txBody>
      </p:sp>
      <p:cxnSp>
        <p:nvCxnSpPr>
          <p:cNvPr id="8" name="Straight Connector 7"/>
          <p:cNvCxnSpPr/>
          <p:nvPr/>
        </p:nvCxnSpPr>
        <p:spPr>
          <a:xfrm>
            <a:off x="457200" y="762000"/>
            <a:ext cx="8229600" cy="0"/>
          </a:xfrm>
          <a:prstGeom prst="line">
            <a:avLst/>
          </a:prstGeom>
          <a:ln w="19050">
            <a:solidFill>
              <a:srgbClr val="5F2987"/>
            </a:solidFill>
          </a:ln>
        </p:spPr>
        <p:style>
          <a:lnRef idx="1">
            <a:schemeClr val="accent1"/>
          </a:lnRef>
          <a:fillRef idx="0">
            <a:schemeClr val="accent1"/>
          </a:fillRef>
          <a:effectRef idx="0">
            <a:schemeClr val="accent1"/>
          </a:effectRef>
          <a:fontRef idx="minor">
            <a:schemeClr val="tx1"/>
          </a:fontRef>
        </p:style>
      </p:cxnSp>
      <p:sp>
        <p:nvSpPr>
          <p:cNvPr id="9" name="Slide Number Placeholder 8"/>
          <p:cNvSpPr>
            <a:spLocks noGrp="1"/>
          </p:cNvSpPr>
          <p:nvPr>
            <p:ph type="sldNum" sz="quarter" idx="12"/>
          </p:nvPr>
        </p:nvSpPr>
        <p:spPr/>
        <p:txBody>
          <a:bodyPr/>
          <a:lstStyle/>
          <a:p>
            <a:fld id="{7AAD685B-CF3F-45E7-9330-E750B8304B89}" type="slidenum">
              <a:rPr lang="en-US" smtClean="0"/>
              <a:pPr/>
              <a:t>11</a:t>
            </a:fld>
            <a:endParaRPr lang="en-US"/>
          </a:p>
        </p:txBody>
      </p:sp>
      <p:sp>
        <p:nvSpPr>
          <p:cNvPr id="11" name="TextBox 10"/>
          <p:cNvSpPr txBox="1"/>
          <p:nvPr/>
        </p:nvSpPr>
        <p:spPr>
          <a:xfrm>
            <a:off x="6308558" y="5338011"/>
            <a:ext cx="2819400" cy="523220"/>
          </a:xfrm>
          <a:prstGeom prst="rect">
            <a:avLst/>
          </a:prstGeom>
          <a:noFill/>
        </p:spPr>
        <p:txBody>
          <a:bodyPr wrap="square" rtlCol="0">
            <a:spAutoFit/>
          </a:bodyPr>
          <a:lstStyle/>
          <a:p>
            <a:pPr algn="r"/>
            <a:r>
              <a:rPr lang="en-US" sz="2800" b="1" dirty="0" smtClean="0">
                <a:solidFill>
                  <a:srgbClr val="FFC000"/>
                </a:solidFill>
                <a:effectLst>
                  <a:outerShdw blurRad="38100" dist="38100" dir="2700000" algn="tl">
                    <a:srgbClr val="000000">
                      <a:alpha val="43137"/>
                    </a:srgbClr>
                  </a:outerShdw>
                </a:effectLst>
              </a:rPr>
              <a:t>April 2016</a:t>
            </a:r>
            <a:endParaRPr lang="en-US" sz="2800" b="1" dirty="0">
              <a:solidFill>
                <a:srgbClr val="FFC000"/>
              </a:solidFill>
              <a:effectLst>
                <a:outerShdw blurRad="38100" dist="38100" dir="2700000" algn="tl">
                  <a:srgbClr val="000000">
                    <a:alpha val="43137"/>
                  </a:srgbClr>
                </a:outerShdw>
              </a:effectLst>
            </a:endParaRPr>
          </a:p>
        </p:txBody>
      </p:sp>
    </p:spTree>
    <p:extLst>
      <p:ext uri="{BB962C8B-B14F-4D97-AF65-F5344CB8AC3E}">
        <p14:creationId xmlns:p14="http://schemas.microsoft.com/office/powerpoint/2010/main" val="1833668122"/>
      </p:ext>
    </p:extLst>
  </p:cSld>
  <p:clrMapOvr>
    <a:masterClrMapping/>
  </p:clrMapOvr>
  <p:timing>
    <p:tnLst>
      <p:par>
        <p:cTn xmlns:p14="http://schemas.microsoft.com/office/powerpoint/2010/mai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rotWithShape="1">
          <a:blip r:embed="rId3" cstate="print">
            <a:extLst>
              <a:ext uri="{28A0092B-C50C-407E-A947-70E740481C1C}">
                <a14:useLocalDpi xmlns:a14="http://schemas.microsoft.com/office/drawing/2010/main" val="0"/>
              </a:ext>
            </a:extLst>
          </a:blip>
          <a:srcRect t="14301" b="31867"/>
          <a:stretch/>
        </p:blipFill>
        <p:spPr>
          <a:xfrm>
            <a:off x="1143000" y="863600"/>
            <a:ext cx="6248400" cy="5045494"/>
          </a:xfrm>
          <a:prstGeom prst="rect">
            <a:avLst/>
          </a:prstGeom>
        </p:spPr>
      </p:pic>
      <p:pic>
        <p:nvPicPr>
          <p:cNvPr id="33793" name="Picture 1"/>
          <p:cNvPicPr>
            <a:picLocks noChangeAspect="1" noChangeArrowheads="1"/>
          </p:cNvPicPr>
          <p:nvPr/>
        </p:nvPicPr>
        <p:blipFill>
          <a:blip r:embed="rId4" cstate="print"/>
          <a:srcRect/>
          <a:stretch>
            <a:fillRect/>
          </a:stretch>
        </p:blipFill>
        <p:spPr bwMode="auto">
          <a:xfrm>
            <a:off x="0" y="5909094"/>
            <a:ext cx="9144000" cy="948906"/>
          </a:xfrm>
          <a:prstGeom prst="rect">
            <a:avLst/>
          </a:prstGeom>
          <a:noFill/>
          <a:ln w="9525">
            <a:noFill/>
            <a:miter lim="800000"/>
            <a:headEnd/>
            <a:tailEnd/>
          </a:ln>
        </p:spPr>
      </p:pic>
      <p:sp>
        <p:nvSpPr>
          <p:cNvPr id="6" name="Title 5"/>
          <p:cNvSpPr>
            <a:spLocks noGrp="1"/>
          </p:cNvSpPr>
          <p:nvPr>
            <p:ph type="title"/>
          </p:nvPr>
        </p:nvSpPr>
        <p:spPr>
          <a:xfrm>
            <a:off x="457200" y="274638"/>
            <a:ext cx="8229600" cy="487362"/>
          </a:xfrm>
        </p:spPr>
        <p:txBody>
          <a:bodyPr>
            <a:noAutofit/>
          </a:bodyPr>
          <a:lstStyle/>
          <a:p>
            <a:pPr algn="l"/>
            <a:r>
              <a:rPr lang="en-US" sz="3000" b="1" dirty="0" smtClean="0">
                <a:solidFill>
                  <a:srgbClr val="5F2987"/>
                </a:solidFill>
              </a:rPr>
              <a:t>NWC Construction </a:t>
            </a:r>
            <a:r>
              <a:rPr lang="en-US" sz="3000" b="1" dirty="0">
                <a:solidFill>
                  <a:srgbClr val="5F2987"/>
                </a:solidFill>
              </a:rPr>
              <a:t>– </a:t>
            </a:r>
            <a:r>
              <a:rPr lang="en-US" sz="3000" b="1" dirty="0" smtClean="0">
                <a:solidFill>
                  <a:srgbClr val="5F2987"/>
                </a:solidFill>
              </a:rPr>
              <a:t>I-75 North of Terrell Mill Road</a:t>
            </a:r>
            <a:endParaRPr lang="en-US" sz="3000" dirty="0"/>
          </a:p>
        </p:txBody>
      </p:sp>
      <p:cxnSp>
        <p:nvCxnSpPr>
          <p:cNvPr id="8" name="Straight Connector 7"/>
          <p:cNvCxnSpPr/>
          <p:nvPr/>
        </p:nvCxnSpPr>
        <p:spPr>
          <a:xfrm>
            <a:off x="457200" y="762000"/>
            <a:ext cx="8229600" cy="0"/>
          </a:xfrm>
          <a:prstGeom prst="line">
            <a:avLst/>
          </a:prstGeom>
          <a:ln w="19050">
            <a:solidFill>
              <a:srgbClr val="5F2987"/>
            </a:solidFill>
          </a:ln>
        </p:spPr>
        <p:style>
          <a:lnRef idx="1">
            <a:schemeClr val="accent1"/>
          </a:lnRef>
          <a:fillRef idx="0">
            <a:schemeClr val="accent1"/>
          </a:fillRef>
          <a:effectRef idx="0">
            <a:schemeClr val="accent1"/>
          </a:effectRef>
          <a:fontRef idx="minor">
            <a:schemeClr val="tx1"/>
          </a:fontRef>
        </p:style>
      </p:cxnSp>
      <p:sp>
        <p:nvSpPr>
          <p:cNvPr id="9" name="Slide Number Placeholder 8"/>
          <p:cNvSpPr>
            <a:spLocks noGrp="1"/>
          </p:cNvSpPr>
          <p:nvPr>
            <p:ph type="sldNum" sz="quarter" idx="12"/>
          </p:nvPr>
        </p:nvSpPr>
        <p:spPr/>
        <p:txBody>
          <a:bodyPr/>
          <a:lstStyle/>
          <a:p>
            <a:fld id="{7AAD685B-CF3F-45E7-9330-E750B8304B89}" type="slidenum">
              <a:rPr lang="en-US" smtClean="0"/>
              <a:pPr/>
              <a:t>12</a:t>
            </a:fld>
            <a:endParaRPr lang="en-US"/>
          </a:p>
        </p:txBody>
      </p:sp>
      <p:sp>
        <p:nvSpPr>
          <p:cNvPr id="11" name="TextBox 10"/>
          <p:cNvSpPr txBox="1"/>
          <p:nvPr/>
        </p:nvSpPr>
        <p:spPr>
          <a:xfrm>
            <a:off x="6308558" y="5338011"/>
            <a:ext cx="2819400" cy="523220"/>
          </a:xfrm>
          <a:prstGeom prst="rect">
            <a:avLst/>
          </a:prstGeom>
          <a:noFill/>
        </p:spPr>
        <p:txBody>
          <a:bodyPr wrap="square" rtlCol="0">
            <a:spAutoFit/>
          </a:bodyPr>
          <a:lstStyle/>
          <a:p>
            <a:pPr algn="r"/>
            <a:r>
              <a:rPr lang="en-US" sz="2800" b="1" dirty="0" smtClean="0">
                <a:solidFill>
                  <a:srgbClr val="FFC000"/>
                </a:solidFill>
                <a:effectLst>
                  <a:outerShdw blurRad="38100" dist="38100" dir="2700000" algn="tl">
                    <a:srgbClr val="000000">
                      <a:alpha val="43137"/>
                    </a:srgbClr>
                  </a:outerShdw>
                </a:effectLst>
              </a:rPr>
              <a:t>April 2016</a:t>
            </a:r>
            <a:endParaRPr lang="en-US" sz="2800" b="1" dirty="0">
              <a:solidFill>
                <a:srgbClr val="FFC000"/>
              </a:solidFill>
              <a:effectLst>
                <a:outerShdw blurRad="38100" dist="38100" dir="2700000" algn="tl">
                  <a:srgbClr val="000000">
                    <a:alpha val="43137"/>
                  </a:srgbClr>
                </a:outerShdw>
              </a:effectLst>
            </a:endParaRPr>
          </a:p>
        </p:txBody>
      </p:sp>
    </p:spTree>
    <p:extLst>
      <p:ext uri="{BB962C8B-B14F-4D97-AF65-F5344CB8AC3E}">
        <p14:creationId xmlns:p14="http://schemas.microsoft.com/office/powerpoint/2010/main" val="162468419"/>
      </p:ext>
    </p:extLst>
  </p:cSld>
  <p:clrMapOvr>
    <a:masterClrMapping/>
  </p:clrMapOvr>
  <p:timing>
    <p:tnLst>
      <p:par>
        <p:cTn xmlns:p14="http://schemas.microsoft.com/office/powerpoint/2010/mai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3793" name="Picture 1"/>
          <p:cNvPicPr>
            <a:picLocks noChangeAspect="1" noChangeArrowheads="1"/>
          </p:cNvPicPr>
          <p:nvPr/>
        </p:nvPicPr>
        <p:blipFill>
          <a:blip r:embed="rId3" cstate="print"/>
          <a:srcRect/>
          <a:stretch>
            <a:fillRect/>
          </a:stretch>
        </p:blipFill>
        <p:spPr bwMode="auto">
          <a:xfrm>
            <a:off x="0" y="5909094"/>
            <a:ext cx="9144000" cy="948906"/>
          </a:xfrm>
          <a:prstGeom prst="rect">
            <a:avLst/>
          </a:prstGeom>
          <a:noFill/>
          <a:ln w="9525">
            <a:noFill/>
            <a:miter lim="800000"/>
            <a:headEnd/>
            <a:tailEnd/>
          </a:ln>
        </p:spPr>
      </p:pic>
      <p:sp>
        <p:nvSpPr>
          <p:cNvPr id="6" name="Title 5"/>
          <p:cNvSpPr>
            <a:spLocks noGrp="1"/>
          </p:cNvSpPr>
          <p:nvPr>
            <p:ph type="title"/>
          </p:nvPr>
        </p:nvSpPr>
        <p:spPr>
          <a:xfrm>
            <a:off x="457200" y="274638"/>
            <a:ext cx="8229600" cy="487362"/>
          </a:xfrm>
        </p:spPr>
        <p:txBody>
          <a:bodyPr>
            <a:noAutofit/>
          </a:bodyPr>
          <a:lstStyle/>
          <a:p>
            <a:pPr algn="l"/>
            <a:r>
              <a:rPr lang="en-US" sz="3000" b="1" dirty="0" smtClean="0">
                <a:solidFill>
                  <a:srgbClr val="5F2987"/>
                </a:solidFill>
              </a:rPr>
              <a:t>NWC Construction – I-285/I-75 Interchange</a:t>
            </a:r>
            <a:endParaRPr lang="en-US" sz="3000" dirty="0"/>
          </a:p>
        </p:txBody>
      </p:sp>
      <p:cxnSp>
        <p:nvCxnSpPr>
          <p:cNvPr id="8" name="Straight Connector 7"/>
          <p:cNvCxnSpPr/>
          <p:nvPr/>
        </p:nvCxnSpPr>
        <p:spPr>
          <a:xfrm>
            <a:off x="457200" y="762000"/>
            <a:ext cx="8229600" cy="0"/>
          </a:xfrm>
          <a:prstGeom prst="line">
            <a:avLst/>
          </a:prstGeom>
          <a:ln w="19050">
            <a:solidFill>
              <a:srgbClr val="5F2987"/>
            </a:solidFill>
          </a:ln>
        </p:spPr>
        <p:style>
          <a:lnRef idx="1">
            <a:schemeClr val="accent1"/>
          </a:lnRef>
          <a:fillRef idx="0">
            <a:schemeClr val="accent1"/>
          </a:fillRef>
          <a:effectRef idx="0">
            <a:schemeClr val="accent1"/>
          </a:effectRef>
          <a:fontRef idx="minor">
            <a:schemeClr val="tx1"/>
          </a:fontRef>
        </p:style>
      </p:cxnSp>
      <p:sp>
        <p:nvSpPr>
          <p:cNvPr id="9" name="Slide Number Placeholder 8"/>
          <p:cNvSpPr>
            <a:spLocks noGrp="1"/>
          </p:cNvSpPr>
          <p:nvPr>
            <p:ph type="sldNum" sz="quarter" idx="12"/>
          </p:nvPr>
        </p:nvSpPr>
        <p:spPr/>
        <p:txBody>
          <a:bodyPr/>
          <a:lstStyle/>
          <a:p>
            <a:fld id="{7AAD685B-CF3F-45E7-9330-E750B8304B89}" type="slidenum">
              <a:rPr lang="en-US" smtClean="0"/>
              <a:pPr/>
              <a:t>13</a:t>
            </a:fld>
            <a:endParaRPr lang="en-US"/>
          </a:p>
        </p:txBody>
      </p:sp>
      <p:pic>
        <p:nvPicPr>
          <p:cNvPr id="3" name="Picture 2"/>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t="5840" b="12503"/>
          <a:stretch/>
        </p:blipFill>
        <p:spPr bwMode="auto">
          <a:xfrm>
            <a:off x="10216" y="889000"/>
            <a:ext cx="9133784" cy="502009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7" name="Picture 8" descr="File:I-285.svg">
            <a:hlinkClick r:id="rId5"/>
          </p:cNvPr>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4607426" y="4419600"/>
            <a:ext cx="533400" cy="426577"/>
          </a:xfrm>
          <a:prstGeom prst="rect">
            <a:avLst/>
          </a:prstGeom>
          <a:noFill/>
          <a:extLst>
            <a:ext uri="{909E8E84-426E-40dd-AFC4-6F175D3DCCD1}">
              <a14:hiddenFill xmlns:a14="http://schemas.microsoft.com/office/drawing/2010/main">
                <a:solidFill>
                  <a:srgbClr val="FFFFFF"/>
                </a:solidFill>
              </a14:hiddenFill>
            </a:ext>
          </a:extLst>
        </p:spPr>
      </p:pic>
      <p:pic>
        <p:nvPicPr>
          <p:cNvPr id="10" name="Picture 2" descr="http://wikitravel.org/upload/shared/f/f5/I-75_shield.png">
            <a:hlinkClick r:id="rId7"/>
          </p:cNvPr>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2335212" y="2003418"/>
            <a:ext cx="428625" cy="428625"/>
          </a:xfrm>
          <a:prstGeom prst="rect">
            <a:avLst/>
          </a:prstGeom>
          <a:noFill/>
          <a:extLst>
            <a:ext uri="{909E8E84-426E-40dd-AFC4-6F175D3DCCD1}">
              <a14:hiddenFill xmlns:a14="http://schemas.microsoft.com/office/drawing/2010/main">
                <a:solidFill>
                  <a:srgbClr val="FFFFFF"/>
                </a:solidFill>
              </a14:hiddenFill>
            </a:ext>
          </a:extLst>
        </p:spPr>
      </p:pic>
      <p:sp>
        <p:nvSpPr>
          <p:cNvPr id="11" name="TextBox 10"/>
          <p:cNvSpPr txBox="1"/>
          <p:nvPr/>
        </p:nvSpPr>
        <p:spPr>
          <a:xfrm>
            <a:off x="6308558" y="5338011"/>
            <a:ext cx="2819400" cy="523220"/>
          </a:xfrm>
          <a:prstGeom prst="rect">
            <a:avLst/>
          </a:prstGeom>
          <a:noFill/>
        </p:spPr>
        <p:txBody>
          <a:bodyPr wrap="square" rtlCol="0">
            <a:spAutoFit/>
          </a:bodyPr>
          <a:lstStyle/>
          <a:p>
            <a:pPr algn="r"/>
            <a:r>
              <a:rPr lang="en-US" sz="2800" b="1" dirty="0" smtClean="0">
                <a:solidFill>
                  <a:srgbClr val="FFC000"/>
                </a:solidFill>
                <a:effectLst>
                  <a:outerShdw blurRad="38100" dist="38100" dir="2700000" algn="tl">
                    <a:srgbClr val="000000">
                      <a:alpha val="43137"/>
                    </a:srgbClr>
                  </a:outerShdw>
                </a:effectLst>
              </a:rPr>
              <a:t>April 2016</a:t>
            </a:r>
            <a:endParaRPr lang="en-US" sz="2800" b="1" dirty="0">
              <a:solidFill>
                <a:srgbClr val="FFC000"/>
              </a:solidFill>
              <a:effectLst>
                <a:outerShdw blurRad="38100" dist="38100" dir="2700000" algn="tl">
                  <a:srgbClr val="000000">
                    <a:alpha val="43137"/>
                  </a:srgbClr>
                </a:outerShdw>
              </a:effectLst>
            </a:endParaRPr>
          </a:p>
        </p:txBody>
      </p:sp>
    </p:spTree>
    <p:extLst>
      <p:ext uri="{BB962C8B-B14F-4D97-AF65-F5344CB8AC3E}">
        <p14:creationId xmlns:p14="http://schemas.microsoft.com/office/powerpoint/2010/main" val="1431846195"/>
      </p:ext>
    </p:extLst>
  </p:cSld>
  <p:clrMapOvr>
    <a:masterClrMapping/>
  </p:clrMapOvr>
  <p:timing>
    <p:tnLst>
      <p:par>
        <p:cTn xmlns:p14="http://schemas.microsoft.com/office/powerpoint/2010/mai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042138" y="849085"/>
            <a:ext cx="5060009" cy="5060009"/>
          </a:xfrm>
          <a:prstGeom prst="rect">
            <a:avLst/>
          </a:prstGeom>
        </p:spPr>
      </p:pic>
      <p:pic>
        <p:nvPicPr>
          <p:cNvPr id="33793" name="Picture 1"/>
          <p:cNvPicPr>
            <a:picLocks noChangeAspect="1" noChangeArrowheads="1"/>
          </p:cNvPicPr>
          <p:nvPr/>
        </p:nvPicPr>
        <p:blipFill>
          <a:blip r:embed="rId4" cstate="print"/>
          <a:srcRect/>
          <a:stretch>
            <a:fillRect/>
          </a:stretch>
        </p:blipFill>
        <p:spPr bwMode="auto">
          <a:xfrm>
            <a:off x="0" y="5909094"/>
            <a:ext cx="9144000" cy="948906"/>
          </a:xfrm>
          <a:prstGeom prst="rect">
            <a:avLst/>
          </a:prstGeom>
          <a:noFill/>
          <a:ln w="9525">
            <a:noFill/>
            <a:miter lim="800000"/>
            <a:headEnd/>
            <a:tailEnd/>
          </a:ln>
        </p:spPr>
      </p:pic>
      <p:sp>
        <p:nvSpPr>
          <p:cNvPr id="6" name="Title 5"/>
          <p:cNvSpPr>
            <a:spLocks noGrp="1"/>
          </p:cNvSpPr>
          <p:nvPr>
            <p:ph type="title"/>
          </p:nvPr>
        </p:nvSpPr>
        <p:spPr>
          <a:xfrm>
            <a:off x="457200" y="274638"/>
            <a:ext cx="8229600" cy="487362"/>
          </a:xfrm>
        </p:spPr>
        <p:txBody>
          <a:bodyPr>
            <a:noAutofit/>
          </a:bodyPr>
          <a:lstStyle/>
          <a:p>
            <a:pPr algn="l"/>
            <a:r>
              <a:rPr lang="en-US" sz="3000" b="1" dirty="0" smtClean="0">
                <a:solidFill>
                  <a:srgbClr val="5F2987"/>
                </a:solidFill>
              </a:rPr>
              <a:t>NWC Construction </a:t>
            </a:r>
            <a:r>
              <a:rPr lang="en-US" sz="3000" b="1" dirty="0">
                <a:solidFill>
                  <a:srgbClr val="5F2987"/>
                </a:solidFill>
              </a:rPr>
              <a:t>– </a:t>
            </a:r>
            <a:r>
              <a:rPr lang="en-US" sz="3000" b="1" dirty="0" smtClean="0">
                <a:solidFill>
                  <a:srgbClr val="5F2987"/>
                </a:solidFill>
              </a:rPr>
              <a:t>I-575 and I-75</a:t>
            </a:r>
            <a:endParaRPr lang="en-US" sz="3000" dirty="0"/>
          </a:p>
        </p:txBody>
      </p:sp>
      <p:cxnSp>
        <p:nvCxnSpPr>
          <p:cNvPr id="8" name="Straight Connector 7"/>
          <p:cNvCxnSpPr/>
          <p:nvPr/>
        </p:nvCxnSpPr>
        <p:spPr>
          <a:xfrm>
            <a:off x="457200" y="762000"/>
            <a:ext cx="8229600" cy="0"/>
          </a:xfrm>
          <a:prstGeom prst="line">
            <a:avLst/>
          </a:prstGeom>
          <a:ln w="19050">
            <a:solidFill>
              <a:srgbClr val="5F2987"/>
            </a:solidFill>
          </a:ln>
        </p:spPr>
        <p:style>
          <a:lnRef idx="1">
            <a:schemeClr val="accent1"/>
          </a:lnRef>
          <a:fillRef idx="0">
            <a:schemeClr val="accent1"/>
          </a:fillRef>
          <a:effectRef idx="0">
            <a:schemeClr val="accent1"/>
          </a:effectRef>
          <a:fontRef idx="minor">
            <a:schemeClr val="tx1"/>
          </a:fontRef>
        </p:style>
      </p:cxnSp>
      <p:sp>
        <p:nvSpPr>
          <p:cNvPr id="9" name="Slide Number Placeholder 8"/>
          <p:cNvSpPr>
            <a:spLocks noGrp="1"/>
          </p:cNvSpPr>
          <p:nvPr>
            <p:ph type="sldNum" sz="quarter" idx="12"/>
          </p:nvPr>
        </p:nvSpPr>
        <p:spPr/>
        <p:txBody>
          <a:bodyPr/>
          <a:lstStyle/>
          <a:p>
            <a:fld id="{7AAD685B-CF3F-45E7-9330-E750B8304B89}" type="slidenum">
              <a:rPr lang="en-US" smtClean="0"/>
              <a:pPr/>
              <a:t>14</a:t>
            </a:fld>
            <a:endParaRPr lang="en-US"/>
          </a:p>
        </p:txBody>
      </p:sp>
      <p:sp>
        <p:nvSpPr>
          <p:cNvPr id="7" name="TextBox 6"/>
          <p:cNvSpPr txBox="1"/>
          <p:nvPr/>
        </p:nvSpPr>
        <p:spPr>
          <a:xfrm>
            <a:off x="5029200" y="3009757"/>
            <a:ext cx="2047547" cy="369332"/>
          </a:xfrm>
          <a:prstGeom prst="rect">
            <a:avLst/>
          </a:prstGeom>
          <a:noFill/>
        </p:spPr>
        <p:txBody>
          <a:bodyPr wrap="square" rtlCol="0">
            <a:spAutoFit/>
          </a:bodyPr>
          <a:lstStyle/>
          <a:p>
            <a:pPr algn="r"/>
            <a:r>
              <a:rPr lang="en-US" b="1" dirty="0" smtClean="0">
                <a:solidFill>
                  <a:schemeClr val="bg1"/>
                </a:solidFill>
              </a:rPr>
              <a:t>September 2015</a:t>
            </a:r>
            <a:endParaRPr lang="en-US" b="1" dirty="0">
              <a:solidFill>
                <a:schemeClr val="bg1"/>
              </a:solidFill>
            </a:endParaRPr>
          </a:p>
        </p:txBody>
      </p:sp>
      <p:sp>
        <p:nvSpPr>
          <p:cNvPr id="10" name="TextBox 9"/>
          <p:cNvSpPr txBox="1"/>
          <p:nvPr/>
        </p:nvSpPr>
        <p:spPr>
          <a:xfrm>
            <a:off x="5029200" y="5502408"/>
            <a:ext cx="2047547" cy="369332"/>
          </a:xfrm>
          <a:prstGeom prst="rect">
            <a:avLst/>
          </a:prstGeom>
          <a:noFill/>
        </p:spPr>
        <p:txBody>
          <a:bodyPr wrap="square" rtlCol="0">
            <a:spAutoFit/>
          </a:bodyPr>
          <a:lstStyle/>
          <a:p>
            <a:pPr algn="r"/>
            <a:r>
              <a:rPr lang="en-US" b="1" dirty="0" smtClean="0">
                <a:solidFill>
                  <a:schemeClr val="bg1"/>
                </a:solidFill>
              </a:rPr>
              <a:t>March 2016</a:t>
            </a:r>
            <a:endParaRPr lang="en-US" b="1" dirty="0">
              <a:solidFill>
                <a:schemeClr val="bg1"/>
              </a:solidFill>
            </a:endParaRPr>
          </a:p>
        </p:txBody>
      </p:sp>
    </p:spTree>
    <p:extLst>
      <p:ext uri="{BB962C8B-B14F-4D97-AF65-F5344CB8AC3E}">
        <p14:creationId xmlns:p14="http://schemas.microsoft.com/office/powerpoint/2010/main" val="31585817"/>
      </p:ext>
    </p:extLst>
  </p:cSld>
  <p:clrMapOvr>
    <a:masterClrMapping/>
  </p:clrMapOvr>
  <p:timing>
    <p:tnLst>
      <p:par>
        <p:cTn xmlns:p14="http://schemas.microsoft.com/office/powerpoint/2010/mai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rotWithShape="1">
          <a:blip r:embed="rId3" cstate="print">
            <a:extLst>
              <a:ext uri="{28A0092B-C50C-407E-A947-70E740481C1C}">
                <a14:useLocalDpi xmlns:a14="http://schemas.microsoft.com/office/drawing/2010/main" val="0"/>
              </a:ext>
            </a:extLst>
          </a:blip>
          <a:srcRect b="3585"/>
          <a:stretch/>
        </p:blipFill>
        <p:spPr>
          <a:xfrm>
            <a:off x="2042138" y="1143000"/>
            <a:ext cx="5060009" cy="4878615"/>
          </a:xfrm>
          <a:prstGeom prst="rect">
            <a:avLst/>
          </a:prstGeom>
        </p:spPr>
      </p:pic>
      <p:pic>
        <p:nvPicPr>
          <p:cNvPr id="33793" name="Picture 1"/>
          <p:cNvPicPr>
            <a:picLocks noChangeAspect="1" noChangeArrowheads="1"/>
          </p:cNvPicPr>
          <p:nvPr/>
        </p:nvPicPr>
        <p:blipFill>
          <a:blip r:embed="rId4" cstate="print"/>
          <a:srcRect/>
          <a:stretch>
            <a:fillRect/>
          </a:stretch>
        </p:blipFill>
        <p:spPr bwMode="auto">
          <a:xfrm>
            <a:off x="0" y="5909094"/>
            <a:ext cx="9144000" cy="948906"/>
          </a:xfrm>
          <a:prstGeom prst="rect">
            <a:avLst/>
          </a:prstGeom>
          <a:noFill/>
          <a:ln w="9525">
            <a:noFill/>
            <a:miter lim="800000"/>
            <a:headEnd/>
            <a:tailEnd/>
          </a:ln>
        </p:spPr>
      </p:pic>
      <p:sp>
        <p:nvSpPr>
          <p:cNvPr id="6" name="Title 5"/>
          <p:cNvSpPr>
            <a:spLocks noGrp="1"/>
          </p:cNvSpPr>
          <p:nvPr>
            <p:ph type="title"/>
          </p:nvPr>
        </p:nvSpPr>
        <p:spPr>
          <a:xfrm>
            <a:off x="457200" y="274638"/>
            <a:ext cx="8229600" cy="487362"/>
          </a:xfrm>
        </p:spPr>
        <p:txBody>
          <a:bodyPr>
            <a:noAutofit/>
          </a:bodyPr>
          <a:lstStyle/>
          <a:p>
            <a:pPr algn="l"/>
            <a:r>
              <a:rPr lang="en-US" sz="3000" b="1" dirty="0" smtClean="0">
                <a:solidFill>
                  <a:srgbClr val="5F2987"/>
                </a:solidFill>
              </a:rPr>
              <a:t>NWC Construction </a:t>
            </a:r>
            <a:r>
              <a:rPr lang="en-US" sz="3000" b="1" dirty="0">
                <a:solidFill>
                  <a:srgbClr val="5F2987"/>
                </a:solidFill>
              </a:rPr>
              <a:t>– </a:t>
            </a:r>
            <a:r>
              <a:rPr lang="en-US" sz="3000" b="1" dirty="0" smtClean="0">
                <a:solidFill>
                  <a:srgbClr val="5F2987"/>
                </a:solidFill>
              </a:rPr>
              <a:t>Canton Road Connector</a:t>
            </a:r>
            <a:endParaRPr lang="en-US" sz="3000" dirty="0"/>
          </a:p>
        </p:txBody>
      </p:sp>
      <p:cxnSp>
        <p:nvCxnSpPr>
          <p:cNvPr id="8" name="Straight Connector 7"/>
          <p:cNvCxnSpPr/>
          <p:nvPr/>
        </p:nvCxnSpPr>
        <p:spPr>
          <a:xfrm>
            <a:off x="457200" y="762000"/>
            <a:ext cx="8229600" cy="0"/>
          </a:xfrm>
          <a:prstGeom prst="line">
            <a:avLst/>
          </a:prstGeom>
          <a:ln w="19050">
            <a:solidFill>
              <a:srgbClr val="5F2987"/>
            </a:solidFill>
          </a:ln>
        </p:spPr>
        <p:style>
          <a:lnRef idx="1">
            <a:schemeClr val="accent1"/>
          </a:lnRef>
          <a:fillRef idx="0">
            <a:schemeClr val="accent1"/>
          </a:fillRef>
          <a:effectRef idx="0">
            <a:schemeClr val="accent1"/>
          </a:effectRef>
          <a:fontRef idx="minor">
            <a:schemeClr val="tx1"/>
          </a:fontRef>
        </p:style>
      </p:cxnSp>
      <p:sp>
        <p:nvSpPr>
          <p:cNvPr id="9" name="Slide Number Placeholder 8"/>
          <p:cNvSpPr>
            <a:spLocks noGrp="1"/>
          </p:cNvSpPr>
          <p:nvPr>
            <p:ph type="sldNum" sz="quarter" idx="12"/>
          </p:nvPr>
        </p:nvSpPr>
        <p:spPr/>
        <p:txBody>
          <a:bodyPr/>
          <a:lstStyle/>
          <a:p>
            <a:fld id="{7AAD685B-CF3F-45E7-9330-E750B8304B89}" type="slidenum">
              <a:rPr lang="en-US" smtClean="0"/>
              <a:pPr/>
              <a:t>15</a:t>
            </a:fld>
            <a:endParaRPr lang="en-US"/>
          </a:p>
        </p:txBody>
      </p:sp>
      <p:pic>
        <p:nvPicPr>
          <p:cNvPr id="7" name="Picture 6"/>
          <p:cNvPicPr>
            <a:picLocks noChangeAspect="1"/>
          </p:cNvPicPr>
          <p:nvPr/>
        </p:nvPicPr>
        <p:blipFill rotWithShape="1">
          <a:blip r:embed="rId3" cstate="print">
            <a:extLst>
              <a:ext uri="{28A0092B-C50C-407E-A947-70E740481C1C}">
                <a14:useLocalDpi xmlns:a14="http://schemas.microsoft.com/office/drawing/2010/main" val="0"/>
              </a:ext>
            </a:extLst>
          </a:blip>
          <a:srcRect t="50000" b="3012"/>
          <a:stretch/>
        </p:blipFill>
        <p:spPr>
          <a:xfrm>
            <a:off x="2042138" y="3506089"/>
            <a:ext cx="5060009" cy="2377605"/>
          </a:xfrm>
          <a:prstGeom prst="rect">
            <a:avLst/>
          </a:prstGeom>
        </p:spPr>
      </p:pic>
      <p:sp>
        <p:nvSpPr>
          <p:cNvPr id="2" name="TextBox 1"/>
          <p:cNvSpPr txBox="1"/>
          <p:nvPr/>
        </p:nvSpPr>
        <p:spPr>
          <a:xfrm>
            <a:off x="5029200" y="3136614"/>
            <a:ext cx="2047547" cy="369332"/>
          </a:xfrm>
          <a:prstGeom prst="rect">
            <a:avLst/>
          </a:prstGeom>
          <a:noFill/>
        </p:spPr>
        <p:txBody>
          <a:bodyPr wrap="square" rtlCol="0">
            <a:spAutoFit/>
          </a:bodyPr>
          <a:lstStyle/>
          <a:p>
            <a:pPr algn="r"/>
            <a:r>
              <a:rPr lang="en-US" b="1" dirty="0" smtClean="0">
                <a:solidFill>
                  <a:schemeClr val="bg1"/>
                </a:solidFill>
              </a:rPr>
              <a:t>June 2015</a:t>
            </a:r>
            <a:endParaRPr lang="en-US" b="1" dirty="0">
              <a:solidFill>
                <a:schemeClr val="bg1"/>
              </a:solidFill>
            </a:endParaRPr>
          </a:p>
        </p:txBody>
      </p:sp>
      <p:sp>
        <p:nvSpPr>
          <p:cNvPr id="11" name="TextBox 10"/>
          <p:cNvSpPr txBox="1"/>
          <p:nvPr/>
        </p:nvSpPr>
        <p:spPr>
          <a:xfrm>
            <a:off x="5029200" y="5502408"/>
            <a:ext cx="2047547" cy="369332"/>
          </a:xfrm>
          <a:prstGeom prst="rect">
            <a:avLst/>
          </a:prstGeom>
          <a:noFill/>
        </p:spPr>
        <p:txBody>
          <a:bodyPr wrap="square" rtlCol="0">
            <a:spAutoFit/>
          </a:bodyPr>
          <a:lstStyle/>
          <a:p>
            <a:pPr algn="r"/>
            <a:r>
              <a:rPr lang="en-US" b="1" dirty="0" smtClean="0">
                <a:solidFill>
                  <a:schemeClr val="bg1"/>
                </a:solidFill>
              </a:rPr>
              <a:t>January 2016</a:t>
            </a:r>
            <a:endParaRPr lang="en-US" b="1" dirty="0">
              <a:solidFill>
                <a:schemeClr val="bg1"/>
              </a:solidFill>
            </a:endParaRPr>
          </a:p>
        </p:txBody>
      </p:sp>
    </p:spTree>
    <p:extLst>
      <p:ext uri="{BB962C8B-B14F-4D97-AF65-F5344CB8AC3E}">
        <p14:creationId xmlns:p14="http://schemas.microsoft.com/office/powerpoint/2010/main" val="596819232"/>
      </p:ext>
    </p:extLst>
  </p:cSld>
  <p:clrMapOvr>
    <a:masterClrMapping/>
  </p:clrMapOvr>
  <p:timing>
    <p:tnLst>
      <p:par>
        <p:cTn xmlns:p14="http://schemas.microsoft.com/office/powerpoint/2010/mai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042138" y="849085"/>
            <a:ext cx="5060009" cy="5060009"/>
          </a:xfrm>
          <a:prstGeom prst="rect">
            <a:avLst/>
          </a:prstGeom>
        </p:spPr>
      </p:pic>
      <p:pic>
        <p:nvPicPr>
          <p:cNvPr id="33793" name="Picture 1"/>
          <p:cNvPicPr>
            <a:picLocks noChangeAspect="1" noChangeArrowheads="1"/>
          </p:cNvPicPr>
          <p:nvPr/>
        </p:nvPicPr>
        <p:blipFill>
          <a:blip r:embed="rId4" cstate="print"/>
          <a:srcRect/>
          <a:stretch>
            <a:fillRect/>
          </a:stretch>
        </p:blipFill>
        <p:spPr bwMode="auto">
          <a:xfrm>
            <a:off x="0" y="5909094"/>
            <a:ext cx="9144000" cy="948906"/>
          </a:xfrm>
          <a:prstGeom prst="rect">
            <a:avLst/>
          </a:prstGeom>
          <a:noFill/>
          <a:ln w="9525">
            <a:noFill/>
            <a:miter lim="800000"/>
            <a:headEnd/>
            <a:tailEnd/>
          </a:ln>
        </p:spPr>
      </p:pic>
      <p:sp>
        <p:nvSpPr>
          <p:cNvPr id="6" name="Title 5"/>
          <p:cNvSpPr>
            <a:spLocks noGrp="1"/>
          </p:cNvSpPr>
          <p:nvPr>
            <p:ph type="title"/>
          </p:nvPr>
        </p:nvSpPr>
        <p:spPr>
          <a:xfrm>
            <a:off x="457200" y="274638"/>
            <a:ext cx="8229600" cy="487362"/>
          </a:xfrm>
        </p:spPr>
        <p:txBody>
          <a:bodyPr>
            <a:noAutofit/>
          </a:bodyPr>
          <a:lstStyle/>
          <a:p>
            <a:pPr algn="l"/>
            <a:r>
              <a:rPr lang="en-US" sz="3000" b="1" dirty="0" smtClean="0">
                <a:solidFill>
                  <a:srgbClr val="5F2987"/>
                </a:solidFill>
              </a:rPr>
              <a:t>NWC Construction </a:t>
            </a:r>
            <a:r>
              <a:rPr lang="en-US" sz="3000" b="1" dirty="0">
                <a:solidFill>
                  <a:srgbClr val="5F2987"/>
                </a:solidFill>
              </a:rPr>
              <a:t>– </a:t>
            </a:r>
            <a:r>
              <a:rPr lang="en-US" sz="3000" b="1" dirty="0" smtClean="0">
                <a:solidFill>
                  <a:srgbClr val="5F2987"/>
                </a:solidFill>
              </a:rPr>
              <a:t>Delk Road at I-75</a:t>
            </a:r>
            <a:endParaRPr lang="en-US" sz="3000" dirty="0"/>
          </a:p>
        </p:txBody>
      </p:sp>
      <p:cxnSp>
        <p:nvCxnSpPr>
          <p:cNvPr id="8" name="Straight Connector 7"/>
          <p:cNvCxnSpPr/>
          <p:nvPr/>
        </p:nvCxnSpPr>
        <p:spPr>
          <a:xfrm>
            <a:off x="457200" y="762000"/>
            <a:ext cx="8229600" cy="0"/>
          </a:xfrm>
          <a:prstGeom prst="line">
            <a:avLst/>
          </a:prstGeom>
          <a:ln w="19050">
            <a:solidFill>
              <a:srgbClr val="5F2987"/>
            </a:solidFill>
          </a:ln>
        </p:spPr>
        <p:style>
          <a:lnRef idx="1">
            <a:schemeClr val="accent1"/>
          </a:lnRef>
          <a:fillRef idx="0">
            <a:schemeClr val="accent1"/>
          </a:fillRef>
          <a:effectRef idx="0">
            <a:schemeClr val="accent1"/>
          </a:effectRef>
          <a:fontRef idx="minor">
            <a:schemeClr val="tx1"/>
          </a:fontRef>
        </p:style>
      </p:cxnSp>
      <p:sp>
        <p:nvSpPr>
          <p:cNvPr id="9" name="Slide Number Placeholder 8"/>
          <p:cNvSpPr>
            <a:spLocks noGrp="1"/>
          </p:cNvSpPr>
          <p:nvPr>
            <p:ph type="sldNum" sz="quarter" idx="12"/>
          </p:nvPr>
        </p:nvSpPr>
        <p:spPr/>
        <p:txBody>
          <a:bodyPr/>
          <a:lstStyle/>
          <a:p>
            <a:fld id="{7AAD685B-CF3F-45E7-9330-E750B8304B89}" type="slidenum">
              <a:rPr lang="en-US" smtClean="0"/>
              <a:pPr/>
              <a:t>16</a:t>
            </a:fld>
            <a:endParaRPr lang="en-US"/>
          </a:p>
        </p:txBody>
      </p:sp>
      <p:sp>
        <p:nvSpPr>
          <p:cNvPr id="7" name="TextBox 6"/>
          <p:cNvSpPr txBox="1"/>
          <p:nvPr/>
        </p:nvSpPr>
        <p:spPr>
          <a:xfrm>
            <a:off x="5029200" y="5502408"/>
            <a:ext cx="2047547" cy="369332"/>
          </a:xfrm>
          <a:prstGeom prst="rect">
            <a:avLst/>
          </a:prstGeom>
          <a:noFill/>
        </p:spPr>
        <p:txBody>
          <a:bodyPr wrap="square" rtlCol="0">
            <a:spAutoFit/>
          </a:bodyPr>
          <a:lstStyle/>
          <a:p>
            <a:pPr algn="r"/>
            <a:r>
              <a:rPr lang="en-US" b="1" dirty="0" smtClean="0">
                <a:solidFill>
                  <a:schemeClr val="bg1"/>
                </a:solidFill>
              </a:rPr>
              <a:t>November 2015</a:t>
            </a:r>
            <a:endParaRPr lang="en-US" b="1" dirty="0">
              <a:solidFill>
                <a:schemeClr val="bg1"/>
              </a:solidFill>
            </a:endParaRPr>
          </a:p>
        </p:txBody>
      </p:sp>
      <p:sp>
        <p:nvSpPr>
          <p:cNvPr id="10" name="TextBox 9"/>
          <p:cNvSpPr txBox="1"/>
          <p:nvPr/>
        </p:nvSpPr>
        <p:spPr>
          <a:xfrm>
            <a:off x="5029198" y="2996628"/>
            <a:ext cx="2047547" cy="369332"/>
          </a:xfrm>
          <a:prstGeom prst="rect">
            <a:avLst/>
          </a:prstGeom>
          <a:noFill/>
        </p:spPr>
        <p:txBody>
          <a:bodyPr wrap="square" rtlCol="0">
            <a:spAutoFit/>
          </a:bodyPr>
          <a:lstStyle/>
          <a:p>
            <a:pPr algn="r"/>
            <a:r>
              <a:rPr lang="en-US" b="1" dirty="0" smtClean="0">
                <a:solidFill>
                  <a:schemeClr val="bg1"/>
                </a:solidFill>
              </a:rPr>
              <a:t>July 2015</a:t>
            </a:r>
            <a:endParaRPr lang="en-US" b="1" dirty="0">
              <a:solidFill>
                <a:schemeClr val="bg1"/>
              </a:solidFill>
            </a:endParaRPr>
          </a:p>
        </p:txBody>
      </p:sp>
    </p:spTree>
    <p:extLst>
      <p:ext uri="{BB962C8B-B14F-4D97-AF65-F5344CB8AC3E}">
        <p14:creationId xmlns:p14="http://schemas.microsoft.com/office/powerpoint/2010/main" val="466652686"/>
      </p:ext>
    </p:extLst>
  </p:cSld>
  <p:clrMapOvr>
    <a:masterClrMapping/>
  </p:clrMapOvr>
  <p:timing>
    <p:tnLst>
      <p:par>
        <p:cTn xmlns:p14="http://schemas.microsoft.com/office/powerpoint/2010/mai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3793" name="Picture 1"/>
          <p:cNvPicPr>
            <a:picLocks noChangeAspect="1" noChangeArrowheads="1"/>
          </p:cNvPicPr>
          <p:nvPr/>
        </p:nvPicPr>
        <p:blipFill>
          <a:blip r:embed="rId3" cstate="print"/>
          <a:srcRect/>
          <a:stretch>
            <a:fillRect/>
          </a:stretch>
        </p:blipFill>
        <p:spPr bwMode="auto">
          <a:xfrm>
            <a:off x="0" y="5909094"/>
            <a:ext cx="9144000" cy="948906"/>
          </a:xfrm>
          <a:prstGeom prst="rect">
            <a:avLst/>
          </a:prstGeom>
          <a:noFill/>
          <a:ln w="9525">
            <a:noFill/>
            <a:miter lim="800000"/>
            <a:headEnd/>
            <a:tailEnd/>
          </a:ln>
        </p:spPr>
      </p:pic>
      <p:sp>
        <p:nvSpPr>
          <p:cNvPr id="6" name="Title 5"/>
          <p:cNvSpPr>
            <a:spLocks noGrp="1"/>
          </p:cNvSpPr>
          <p:nvPr>
            <p:ph type="title"/>
          </p:nvPr>
        </p:nvSpPr>
        <p:spPr>
          <a:xfrm>
            <a:off x="457200" y="274638"/>
            <a:ext cx="8229600" cy="487362"/>
          </a:xfrm>
        </p:spPr>
        <p:txBody>
          <a:bodyPr>
            <a:noAutofit/>
          </a:bodyPr>
          <a:lstStyle/>
          <a:p>
            <a:pPr algn="l"/>
            <a:r>
              <a:rPr lang="en-US" sz="3000" b="1" dirty="0" smtClean="0">
                <a:solidFill>
                  <a:srgbClr val="5F2987"/>
                </a:solidFill>
              </a:rPr>
              <a:t>NWC Construction </a:t>
            </a:r>
            <a:r>
              <a:rPr lang="en-US" sz="3000" b="1" dirty="0">
                <a:solidFill>
                  <a:srgbClr val="5F2987"/>
                </a:solidFill>
              </a:rPr>
              <a:t>– </a:t>
            </a:r>
            <a:r>
              <a:rPr lang="en-US" sz="3000" b="1" dirty="0" smtClean="0">
                <a:solidFill>
                  <a:srgbClr val="5F2987"/>
                </a:solidFill>
              </a:rPr>
              <a:t>I-75 and Terrell Mill Road</a:t>
            </a:r>
            <a:endParaRPr lang="en-US" sz="3000" dirty="0"/>
          </a:p>
        </p:txBody>
      </p:sp>
      <p:cxnSp>
        <p:nvCxnSpPr>
          <p:cNvPr id="8" name="Straight Connector 7"/>
          <p:cNvCxnSpPr/>
          <p:nvPr/>
        </p:nvCxnSpPr>
        <p:spPr>
          <a:xfrm>
            <a:off x="457200" y="762000"/>
            <a:ext cx="8229600" cy="0"/>
          </a:xfrm>
          <a:prstGeom prst="line">
            <a:avLst/>
          </a:prstGeom>
          <a:ln w="19050">
            <a:solidFill>
              <a:srgbClr val="5F2987"/>
            </a:solidFill>
          </a:ln>
        </p:spPr>
        <p:style>
          <a:lnRef idx="1">
            <a:schemeClr val="accent1"/>
          </a:lnRef>
          <a:fillRef idx="0">
            <a:schemeClr val="accent1"/>
          </a:fillRef>
          <a:effectRef idx="0">
            <a:schemeClr val="accent1"/>
          </a:effectRef>
          <a:fontRef idx="minor">
            <a:schemeClr val="tx1"/>
          </a:fontRef>
        </p:style>
      </p:cxnSp>
      <p:sp>
        <p:nvSpPr>
          <p:cNvPr id="9" name="Slide Number Placeholder 8"/>
          <p:cNvSpPr>
            <a:spLocks noGrp="1"/>
          </p:cNvSpPr>
          <p:nvPr>
            <p:ph type="sldNum" sz="quarter" idx="12"/>
          </p:nvPr>
        </p:nvSpPr>
        <p:spPr/>
        <p:txBody>
          <a:bodyPr/>
          <a:lstStyle/>
          <a:p>
            <a:fld id="{7AAD685B-CF3F-45E7-9330-E750B8304B89}" type="slidenum">
              <a:rPr lang="en-US" smtClean="0"/>
              <a:pPr/>
              <a:t>17</a:t>
            </a:fld>
            <a:endParaRPr lang="en-US"/>
          </a:p>
        </p:txBody>
      </p:sp>
      <p:sp>
        <p:nvSpPr>
          <p:cNvPr id="7" name="TextBox 6"/>
          <p:cNvSpPr txBox="1"/>
          <p:nvPr/>
        </p:nvSpPr>
        <p:spPr>
          <a:xfrm>
            <a:off x="5016500" y="3009757"/>
            <a:ext cx="2047547" cy="369332"/>
          </a:xfrm>
          <a:prstGeom prst="rect">
            <a:avLst/>
          </a:prstGeom>
          <a:noFill/>
        </p:spPr>
        <p:txBody>
          <a:bodyPr wrap="square" rtlCol="0">
            <a:spAutoFit/>
          </a:bodyPr>
          <a:lstStyle/>
          <a:p>
            <a:pPr algn="r"/>
            <a:r>
              <a:rPr lang="en-US" b="1" dirty="0" smtClean="0">
                <a:solidFill>
                  <a:schemeClr val="bg1"/>
                </a:solidFill>
              </a:rPr>
              <a:t>June 2015</a:t>
            </a:r>
            <a:endParaRPr lang="en-US" b="1" dirty="0">
              <a:solidFill>
                <a:schemeClr val="bg1"/>
              </a:solidFill>
            </a:endParaRPr>
          </a:p>
        </p:txBody>
      </p:sp>
      <p:sp>
        <p:nvSpPr>
          <p:cNvPr id="10" name="TextBox 9"/>
          <p:cNvSpPr txBox="1"/>
          <p:nvPr/>
        </p:nvSpPr>
        <p:spPr>
          <a:xfrm>
            <a:off x="5029200" y="5502408"/>
            <a:ext cx="2047547" cy="369332"/>
          </a:xfrm>
          <a:prstGeom prst="rect">
            <a:avLst/>
          </a:prstGeom>
          <a:noFill/>
        </p:spPr>
        <p:txBody>
          <a:bodyPr wrap="square" rtlCol="0">
            <a:spAutoFit/>
          </a:bodyPr>
          <a:lstStyle/>
          <a:p>
            <a:pPr algn="r"/>
            <a:r>
              <a:rPr lang="en-US" b="1" dirty="0" smtClean="0">
                <a:solidFill>
                  <a:schemeClr val="bg1"/>
                </a:solidFill>
              </a:rPr>
              <a:t>February 2016</a:t>
            </a:r>
            <a:endParaRPr lang="en-US" b="1" dirty="0">
              <a:solidFill>
                <a:schemeClr val="bg1"/>
              </a:solidFill>
            </a:endParaRPr>
          </a:p>
        </p:txBody>
      </p:sp>
      <p:pic>
        <p:nvPicPr>
          <p:cNvPr id="2" name="Picture 1"/>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955831" y="832601"/>
            <a:ext cx="5092976" cy="5092976"/>
          </a:xfrm>
          <a:prstGeom prst="rect">
            <a:avLst/>
          </a:prstGeom>
        </p:spPr>
      </p:pic>
      <p:sp>
        <p:nvSpPr>
          <p:cNvPr id="11" name="TextBox 10"/>
          <p:cNvSpPr txBox="1"/>
          <p:nvPr/>
        </p:nvSpPr>
        <p:spPr>
          <a:xfrm>
            <a:off x="5001260" y="2194560"/>
            <a:ext cx="2047547" cy="369332"/>
          </a:xfrm>
          <a:prstGeom prst="rect">
            <a:avLst/>
          </a:prstGeom>
          <a:noFill/>
        </p:spPr>
        <p:txBody>
          <a:bodyPr wrap="square" rtlCol="0">
            <a:spAutoFit/>
          </a:bodyPr>
          <a:lstStyle/>
          <a:p>
            <a:pPr algn="r"/>
            <a:r>
              <a:rPr lang="en-US" b="1" dirty="0" smtClean="0">
                <a:solidFill>
                  <a:schemeClr val="bg1"/>
                </a:solidFill>
              </a:rPr>
              <a:t>June 2015</a:t>
            </a:r>
            <a:endParaRPr lang="en-US" b="1" dirty="0">
              <a:solidFill>
                <a:schemeClr val="bg1"/>
              </a:solidFill>
            </a:endParaRPr>
          </a:p>
        </p:txBody>
      </p:sp>
      <p:sp>
        <p:nvSpPr>
          <p:cNvPr id="12" name="TextBox 11"/>
          <p:cNvSpPr txBox="1"/>
          <p:nvPr/>
        </p:nvSpPr>
        <p:spPr>
          <a:xfrm>
            <a:off x="5001259" y="3886200"/>
            <a:ext cx="2047547" cy="369332"/>
          </a:xfrm>
          <a:prstGeom prst="rect">
            <a:avLst/>
          </a:prstGeom>
          <a:noFill/>
        </p:spPr>
        <p:txBody>
          <a:bodyPr wrap="square" rtlCol="0">
            <a:spAutoFit/>
          </a:bodyPr>
          <a:lstStyle/>
          <a:p>
            <a:pPr algn="r"/>
            <a:r>
              <a:rPr lang="en-US" b="1" dirty="0" smtClean="0">
                <a:solidFill>
                  <a:schemeClr val="bg1"/>
                </a:solidFill>
              </a:rPr>
              <a:t>February 2016</a:t>
            </a:r>
            <a:endParaRPr lang="en-US" b="1" dirty="0">
              <a:solidFill>
                <a:schemeClr val="bg1"/>
              </a:solidFill>
            </a:endParaRPr>
          </a:p>
        </p:txBody>
      </p:sp>
      <p:sp>
        <p:nvSpPr>
          <p:cNvPr id="13" name="TextBox 12"/>
          <p:cNvSpPr txBox="1"/>
          <p:nvPr/>
        </p:nvSpPr>
        <p:spPr>
          <a:xfrm>
            <a:off x="4998718" y="5539762"/>
            <a:ext cx="2047547" cy="369332"/>
          </a:xfrm>
          <a:prstGeom prst="rect">
            <a:avLst/>
          </a:prstGeom>
          <a:noFill/>
        </p:spPr>
        <p:txBody>
          <a:bodyPr wrap="square" rtlCol="0">
            <a:spAutoFit/>
          </a:bodyPr>
          <a:lstStyle/>
          <a:p>
            <a:pPr algn="r"/>
            <a:r>
              <a:rPr lang="en-US" b="1" dirty="0" smtClean="0">
                <a:solidFill>
                  <a:schemeClr val="bg1"/>
                </a:solidFill>
              </a:rPr>
              <a:t>May 2016</a:t>
            </a:r>
            <a:endParaRPr lang="en-US" b="1" dirty="0">
              <a:solidFill>
                <a:schemeClr val="bg1"/>
              </a:solidFill>
            </a:endParaRPr>
          </a:p>
        </p:txBody>
      </p:sp>
    </p:spTree>
    <p:extLst>
      <p:ext uri="{BB962C8B-B14F-4D97-AF65-F5344CB8AC3E}">
        <p14:creationId xmlns:p14="http://schemas.microsoft.com/office/powerpoint/2010/main" val="2672352064"/>
      </p:ext>
    </p:extLst>
  </p:cSld>
  <p:clrMapOvr>
    <a:masterClrMapping/>
  </p:clrMapOvr>
  <p:timing>
    <p:tnLst>
      <p:par>
        <p:cTn xmlns:p14="http://schemas.microsoft.com/office/powerpoint/2010/mai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3793" name="Picture 1"/>
          <p:cNvPicPr>
            <a:picLocks noChangeAspect="1" noChangeArrowheads="1"/>
          </p:cNvPicPr>
          <p:nvPr/>
        </p:nvPicPr>
        <p:blipFill>
          <a:blip r:embed="rId3" cstate="print"/>
          <a:srcRect/>
          <a:stretch>
            <a:fillRect/>
          </a:stretch>
        </p:blipFill>
        <p:spPr bwMode="auto">
          <a:xfrm>
            <a:off x="0" y="5909094"/>
            <a:ext cx="9144000" cy="948906"/>
          </a:xfrm>
          <a:prstGeom prst="rect">
            <a:avLst/>
          </a:prstGeom>
          <a:noFill/>
          <a:ln w="9525">
            <a:noFill/>
            <a:miter lim="800000"/>
            <a:headEnd/>
            <a:tailEnd/>
          </a:ln>
        </p:spPr>
      </p:pic>
      <p:sp>
        <p:nvSpPr>
          <p:cNvPr id="6" name="Title 5"/>
          <p:cNvSpPr>
            <a:spLocks noGrp="1"/>
          </p:cNvSpPr>
          <p:nvPr>
            <p:ph type="title"/>
          </p:nvPr>
        </p:nvSpPr>
        <p:spPr>
          <a:xfrm>
            <a:off x="457200" y="274638"/>
            <a:ext cx="8229600" cy="487362"/>
          </a:xfrm>
        </p:spPr>
        <p:txBody>
          <a:bodyPr>
            <a:noAutofit/>
          </a:bodyPr>
          <a:lstStyle/>
          <a:p>
            <a:pPr algn="l"/>
            <a:r>
              <a:rPr lang="en-US" sz="3000" b="1" dirty="0" smtClean="0">
                <a:solidFill>
                  <a:srgbClr val="5F2987"/>
                </a:solidFill>
              </a:rPr>
              <a:t>How to Use the Express Lanes – Peach Pass</a:t>
            </a:r>
            <a:endParaRPr lang="en-US" sz="3000" dirty="0"/>
          </a:p>
        </p:txBody>
      </p:sp>
      <p:cxnSp>
        <p:nvCxnSpPr>
          <p:cNvPr id="8" name="Straight Connector 7"/>
          <p:cNvCxnSpPr/>
          <p:nvPr/>
        </p:nvCxnSpPr>
        <p:spPr>
          <a:xfrm>
            <a:off x="457200" y="762000"/>
            <a:ext cx="8229600" cy="0"/>
          </a:xfrm>
          <a:prstGeom prst="line">
            <a:avLst/>
          </a:prstGeom>
          <a:ln w="19050">
            <a:solidFill>
              <a:srgbClr val="5F2987"/>
            </a:solidFill>
          </a:ln>
        </p:spPr>
        <p:style>
          <a:lnRef idx="1">
            <a:schemeClr val="accent1"/>
          </a:lnRef>
          <a:fillRef idx="0">
            <a:schemeClr val="accent1"/>
          </a:fillRef>
          <a:effectRef idx="0">
            <a:schemeClr val="accent1"/>
          </a:effectRef>
          <a:fontRef idx="minor">
            <a:schemeClr val="tx1"/>
          </a:fontRef>
        </p:style>
      </p:cxnSp>
      <p:sp>
        <p:nvSpPr>
          <p:cNvPr id="9" name="Slide Number Placeholder 8"/>
          <p:cNvSpPr>
            <a:spLocks noGrp="1"/>
          </p:cNvSpPr>
          <p:nvPr>
            <p:ph type="sldNum" sz="quarter" idx="12"/>
          </p:nvPr>
        </p:nvSpPr>
        <p:spPr/>
        <p:txBody>
          <a:bodyPr/>
          <a:lstStyle/>
          <a:p>
            <a:fld id="{7AAD685B-CF3F-45E7-9330-E750B8304B89}" type="slidenum">
              <a:rPr lang="en-US" smtClean="0"/>
              <a:pPr/>
              <a:t>18</a:t>
            </a:fld>
            <a:endParaRPr lang="en-US"/>
          </a:p>
        </p:txBody>
      </p:sp>
      <p:sp>
        <p:nvSpPr>
          <p:cNvPr id="11" name="Content Placeholder 1"/>
          <p:cNvSpPr>
            <a:spLocks noGrp="1"/>
          </p:cNvSpPr>
          <p:nvPr>
            <p:ph idx="1"/>
          </p:nvPr>
        </p:nvSpPr>
        <p:spPr>
          <a:xfrm>
            <a:off x="457200" y="792480"/>
            <a:ext cx="6611937" cy="3011488"/>
          </a:xfrm>
        </p:spPr>
        <p:txBody>
          <a:bodyPr>
            <a:normAutofit lnSpcReduction="10000"/>
          </a:bodyPr>
          <a:lstStyle/>
          <a:p>
            <a:pPr>
              <a:lnSpc>
                <a:spcPct val="125000"/>
              </a:lnSpc>
              <a:spcBef>
                <a:spcPts val="400"/>
              </a:spcBef>
              <a:spcAft>
                <a:spcPts val="400"/>
              </a:spcAft>
              <a:buFont typeface="Arial" pitchFamily="34" charset="0"/>
              <a:buChar char="•"/>
              <a:defRPr/>
            </a:pPr>
            <a:r>
              <a:rPr lang="en-US" sz="1900" dirty="0" smtClean="0"/>
              <a:t>Using the lanes is always a choice</a:t>
            </a:r>
          </a:p>
          <a:p>
            <a:pPr>
              <a:spcBef>
                <a:spcPts val="400"/>
              </a:spcBef>
              <a:spcAft>
                <a:spcPts val="400"/>
              </a:spcAft>
              <a:defRPr/>
            </a:pPr>
            <a:r>
              <a:rPr lang="en-US" sz="1900" dirty="0" smtClean="0"/>
              <a:t>Tolls collected electronically:</a:t>
            </a:r>
          </a:p>
          <a:p>
            <a:pPr lvl="1">
              <a:spcBef>
                <a:spcPts val="400"/>
              </a:spcBef>
              <a:spcAft>
                <a:spcPts val="400"/>
              </a:spcAft>
              <a:buFont typeface="Wingdings" pitchFamily="2" charset="2"/>
              <a:buChar char="ü"/>
              <a:defRPr/>
            </a:pPr>
            <a:r>
              <a:rPr lang="en-US" sz="1900" dirty="0" smtClean="0"/>
              <a:t>No toll booths</a:t>
            </a:r>
          </a:p>
          <a:p>
            <a:pPr lvl="1">
              <a:spcBef>
                <a:spcPts val="400"/>
              </a:spcBef>
              <a:spcAft>
                <a:spcPts val="400"/>
              </a:spcAft>
              <a:buFont typeface="Wingdings" pitchFamily="2" charset="2"/>
              <a:buChar char="ü"/>
              <a:defRPr/>
            </a:pPr>
            <a:r>
              <a:rPr lang="en-US" sz="1900" dirty="0" smtClean="0"/>
              <a:t>Small, electronic Peach Pass sticker required in </a:t>
            </a:r>
            <a:r>
              <a:rPr lang="en-US" sz="1900" b="1" u="sng" dirty="0" smtClean="0"/>
              <a:t>ALL</a:t>
            </a:r>
            <a:r>
              <a:rPr lang="en-US" sz="1900" dirty="0" smtClean="0"/>
              <a:t> I-75 Express Lanes users’ vehicles</a:t>
            </a:r>
          </a:p>
          <a:p>
            <a:pPr lvl="1">
              <a:spcBef>
                <a:spcPts val="400"/>
              </a:spcBef>
              <a:spcAft>
                <a:spcPts val="400"/>
              </a:spcAft>
              <a:buFont typeface="Wingdings" pitchFamily="2" charset="2"/>
              <a:buChar char="ü"/>
              <a:defRPr/>
            </a:pPr>
            <a:r>
              <a:rPr lang="en-US" sz="1900" dirty="0"/>
              <a:t>Connects to your Peach Pass account, deducts proper toll each </a:t>
            </a:r>
            <a:r>
              <a:rPr lang="en-US" sz="1900" dirty="0" smtClean="0"/>
              <a:t>time</a:t>
            </a:r>
          </a:p>
          <a:p>
            <a:pPr>
              <a:spcBef>
                <a:spcPts val="400"/>
              </a:spcBef>
              <a:spcAft>
                <a:spcPts val="400"/>
              </a:spcAft>
              <a:defRPr/>
            </a:pPr>
            <a:r>
              <a:rPr lang="en-US" altLang="en-US" sz="1900" dirty="0" smtClean="0"/>
              <a:t>More </a:t>
            </a:r>
            <a:r>
              <a:rPr lang="en-US" altLang="en-US" sz="1900" dirty="0"/>
              <a:t>than </a:t>
            </a:r>
            <a:r>
              <a:rPr lang="en-US" altLang="en-US" sz="1900" dirty="0" smtClean="0"/>
              <a:t>351,827 </a:t>
            </a:r>
            <a:r>
              <a:rPr lang="en-US" altLang="en-US" sz="1900" dirty="0"/>
              <a:t>Peach Pass transponders issued to date</a:t>
            </a:r>
          </a:p>
          <a:p>
            <a:pPr lvl="1">
              <a:spcBef>
                <a:spcPts val="400"/>
              </a:spcBef>
              <a:spcAft>
                <a:spcPts val="400"/>
              </a:spcAft>
              <a:buFont typeface="Wingdings" pitchFamily="2" charset="2"/>
              <a:buChar char="ü"/>
              <a:defRPr/>
            </a:pPr>
            <a:endParaRPr lang="en-US" sz="2000" dirty="0" smtClean="0"/>
          </a:p>
          <a:p>
            <a:pPr marL="0" lvl="1" indent="0">
              <a:spcBef>
                <a:spcPts val="400"/>
              </a:spcBef>
              <a:spcAft>
                <a:spcPts val="400"/>
              </a:spcAft>
              <a:buFont typeface="Arial" charset="0"/>
              <a:buNone/>
              <a:defRPr/>
            </a:pPr>
            <a:endParaRPr lang="en-US" dirty="0" smtClean="0">
              <a:solidFill>
                <a:schemeClr val="tx2"/>
              </a:solidFill>
            </a:endParaRPr>
          </a:p>
        </p:txBody>
      </p:sp>
      <p:sp>
        <p:nvSpPr>
          <p:cNvPr id="12" name="TextBox 11"/>
          <p:cNvSpPr txBox="1"/>
          <p:nvPr/>
        </p:nvSpPr>
        <p:spPr>
          <a:xfrm>
            <a:off x="457200" y="3600437"/>
            <a:ext cx="8466138" cy="2359620"/>
          </a:xfrm>
          <a:prstGeom prst="rect">
            <a:avLst/>
          </a:prstGeom>
          <a:noFill/>
        </p:spPr>
        <p:txBody>
          <a:bodyPr wrap="square">
            <a:spAutoFit/>
          </a:bodyPr>
          <a:lstStyle/>
          <a:p>
            <a:pPr marL="344488" lvl="1" indent="-344488">
              <a:spcBef>
                <a:spcPts val="400"/>
              </a:spcBef>
              <a:spcAft>
                <a:spcPts val="400"/>
              </a:spcAft>
              <a:buFont typeface="Arial" pitchFamily="34" charset="0"/>
              <a:buChar char="•"/>
              <a:defRPr/>
            </a:pPr>
            <a:r>
              <a:rPr lang="en-US" sz="1900" dirty="0" smtClean="0"/>
              <a:t>The </a:t>
            </a:r>
            <a:r>
              <a:rPr lang="en-US" sz="1900" dirty="0"/>
              <a:t>Peach Pass will enable you to travel the: </a:t>
            </a:r>
          </a:p>
          <a:p>
            <a:pPr marL="465138" lvl="2" indent="455613">
              <a:spcBef>
                <a:spcPts val="400"/>
              </a:spcBef>
              <a:spcAft>
                <a:spcPts val="400"/>
              </a:spcAft>
              <a:buFont typeface="Wingdings" pitchFamily="2" charset="2"/>
              <a:buChar char="ü"/>
              <a:defRPr/>
            </a:pPr>
            <a:r>
              <a:rPr lang="en-US" sz="1900" dirty="0"/>
              <a:t>Northwest Corridor Express</a:t>
            </a:r>
          </a:p>
          <a:p>
            <a:pPr marL="465138" lvl="2" indent="455613">
              <a:spcBef>
                <a:spcPts val="400"/>
              </a:spcBef>
              <a:spcAft>
                <a:spcPts val="400"/>
              </a:spcAft>
              <a:buFont typeface="Wingdings" pitchFamily="2" charset="2"/>
              <a:buChar char="ü"/>
              <a:defRPr/>
            </a:pPr>
            <a:r>
              <a:rPr lang="en-US" sz="1900" dirty="0"/>
              <a:t>I-75 South Metro </a:t>
            </a:r>
            <a:r>
              <a:rPr lang="en-US" sz="1900" dirty="0" smtClean="0"/>
              <a:t>Express</a:t>
            </a:r>
          </a:p>
          <a:p>
            <a:pPr marL="465138" lvl="2" indent="455613">
              <a:spcBef>
                <a:spcPts val="400"/>
              </a:spcBef>
              <a:spcAft>
                <a:spcPts val="400"/>
              </a:spcAft>
              <a:buFont typeface="Wingdings" pitchFamily="2" charset="2"/>
              <a:buChar char="ü"/>
              <a:defRPr/>
            </a:pPr>
            <a:r>
              <a:rPr lang="en-US" sz="1900" dirty="0" smtClean="0"/>
              <a:t>I-85 Extension Express</a:t>
            </a:r>
            <a:endParaRPr lang="en-US" sz="1900" dirty="0"/>
          </a:p>
          <a:p>
            <a:pPr marL="465138" lvl="2" indent="455613">
              <a:spcBef>
                <a:spcPts val="400"/>
              </a:spcBef>
              <a:spcAft>
                <a:spcPts val="400"/>
              </a:spcAft>
              <a:buFont typeface="Wingdings" pitchFamily="2" charset="2"/>
              <a:buChar char="ü"/>
              <a:defRPr/>
            </a:pPr>
            <a:r>
              <a:rPr lang="en-US" sz="1900" dirty="0"/>
              <a:t>I-85 Express (already in operation)</a:t>
            </a:r>
          </a:p>
          <a:p>
            <a:pPr marL="465138" lvl="2" indent="455613">
              <a:spcBef>
                <a:spcPts val="400"/>
              </a:spcBef>
              <a:spcAft>
                <a:spcPts val="400"/>
              </a:spcAft>
              <a:buFont typeface="Wingdings" pitchFamily="2" charset="2"/>
              <a:buChar char="ü"/>
              <a:defRPr/>
            </a:pPr>
            <a:r>
              <a:rPr lang="en-US" sz="1900" dirty="0"/>
              <a:t>Any future express lanes projects in the region</a:t>
            </a:r>
          </a:p>
        </p:txBody>
      </p:sp>
      <p:pic>
        <p:nvPicPr>
          <p:cNvPr id="13" name="Picture 3" descr="Peach Pass color FIN tag (2).jpg"/>
          <p:cNvPicPr>
            <a:picLocks noChangeAspect="1"/>
          </p:cNvPicPr>
          <p:nvPr/>
        </p:nvPicPr>
        <p:blipFill>
          <a:blip r:embed="rId4" cstate="print">
            <a:lum bright="-30000" contrast="40000"/>
            <a:extLst>
              <a:ext uri="{28A0092B-C50C-407E-A947-70E740481C1C}">
                <a14:useLocalDpi xmlns:a14="http://schemas.microsoft.com/office/drawing/2010/main" val="0"/>
              </a:ext>
            </a:extLst>
          </a:blip>
          <a:srcRect/>
          <a:stretch>
            <a:fillRect/>
          </a:stretch>
        </p:blipFill>
        <p:spPr bwMode="auto">
          <a:xfrm>
            <a:off x="7161212" y="1036320"/>
            <a:ext cx="1525588" cy="13872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4" name="Picture 2" descr="H:\Projects\6564\TP\Presentations\March 2011 Outreach Presentation\Images\Transponder_Icon.pn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451475" y="4212035"/>
            <a:ext cx="3235325" cy="881063"/>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372169470"/>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xmlns:p14="http://schemas.microsoft.com/office/powerpoint/2010/mai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3793" name="Picture 1"/>
          <p:cNvPicPr>
            <a:picLocks noChangeAspect="1" noChangeArrowheads="1"/>
          </p:cNvPicPr>
          <p:nvPr/>
        </p:nvPicPr>
        <p:blipFill>
          <a:blip r:embed="rId3" cstate="print"/>
          <a:srcRect/>
          <a:stretch>
            <a:fillRect/>
          </a:stretch>
        </p:blipFill>
        <p:spPr bwMode="auto">
          <a:xfrm>
            <a:off x="0" y="5909094"/>
            <a:ext cx="9144000" cy="948906"/>
          </a:xfrm>
          <a:prstGeom prst="rect">
            <a:avLst/>
          </a:prstGeom>
          <a:noFill/>
          <a:ln w="9525">
            <a:noFill/>
            <a:miter lim="800000"/>
            <a:headEnd/>
            <a:tailEnd/>
          </a:ln>
        </p:spPr>
      </p:pic>
      <p:sp>
        <p:nvSpPr>
          <p:cNvPr id="6" name="Title 5"/>
          <p:cNvSpPr>
            <a:spLocks noGrp="1"/>
          </p:cNvSpPr>
          <p:nvPr>
            <p:ph type="title"/>
          </p:nvPr>
        </p:nvSpPr>
        <p:spPr>
          <a:xfrm>
            <a:off x="457200" y="274638"/>
            <a:ext cx="8229600" cy="487362"/>
          </a:xfrm>
        </p:spPr>
        <p:txBody>
          <a:bodyPr>
            <a:noAutofit/>
          </a:bodyPr>
          <a:lstStyle/>
          <a:p>
            <a:pPr algn="l"/>
            <a:r>
              <a:rPr lang="en-US" sz="3000" b="1" dirty="0" smtClean="0">
                <a:solidFill>
                  <a:srgbClr val="5F2987"/>
                </a:solidFill>
              </a:rPr>
              <a:t>Dynamic Pricing</a:t>
            </a:r>
            <a:endParaRPr lang="en-US" sz="3000" dirty="0"/>
          </a:p>
        </p:txBody>
      </p:sp>
      <p:cxnSp>
        <p:nvCxnSpPr>
          <p:cNvPr id="8" name="Straight Connector 7"/>
          <p:cNvCxnSpPr/>
          <p:nvPr/>
        </p:nvCxnSpPr>
        <p:spPr>
          <a:xfrm>
            <a:off x="457200" y="762000"/>
            <a:ext cx="8229600" cy="0"/>
          </a:xfrm>
          <a:prstGeom prst="line">
            <a:avLst/>
          </a:prstGeom>
          <a:ln w="19050">
            <a:solidFill>
              <a:srgbClr val="5F2987"/>
            </a:solidFill>
          </a:ln>
        </p:spPr>
        <p:style>
          <a:lnRef idx="1">
            <a:schemeClr val="accent1"/>
          </a:lnRef>
          <a:fillRef idx="0">
            <a:schemeClr val="accent1"/>
          </a:fillRef>
          <a:effectRef idx="0">
            <a:schemeClr val="accent1"/>
          </a:effectRef>
          <a:fontRef idx="minor">
            <a:schemeClr val="tx1"/>
          </a:fontRef>
        </p:style>
      </p:cxnSp>
      <p:sp>
        <p:nvSpPr>
          <p:cNvPr id="9" name="Slide Number Placeholder 8"/>
          <p:cNvSpPr>
            <a:spLocks noGrp="1"/>
          </p:cNvSpPr>
          <p:nvPr>
            <p:ph type="sldNum" sz="quarter" idx="12"/>
          </p:nvPr>
        </p:nvSpPr>
        <p:spPr/>
        <p:txBody>
          <a:bodyPr/>
          <a:lstStyle/>
          <a:p>
            <a:fld id="{7AAD685B-CF3F-45E7-9330-E750B8304B89}" type="slidenum">
              <a:rPr lang="en-US" smtClean="0"/>
              <a:pPr/>
              <a:t>19</a:t>
            </a:fld>
            <a:endParaRPr lang="en-US"/>
          </a:p>
        </p:txBody>
      </p:sp>
      <p:sp>
        <p:nvSpPr>
          <p:cNvPr id="11" name="Content Placeholder 1"/>
          <p:cNvSpPr>
            <a:spLocks noGrp="1"/>
          </p:cNvSpPr>
          <p:nvPr>
            <p:ph idx="1"/>
          </p:nvPr>
        </p:nvSpPr>
        <p:spPr>
          <a:xfrm>
            <a:off x="457201" y="914400"/>
            <a:ext cx="3911190" cy="4876800"/>
          </a:xfrm>
        </p:spPr>
        <p:txBody>
          <a:bodyPr>
            <a:normAutofit/>
          </a:bodyPr>
          <a:lstStyle/>
          <a:p>
            <a:pPr>
              <a:lnSpc>
                <a:spcPct val="125000"/>
              </a:lnSpc>
              <a:spcBef>
                <a:spcPts val="400"/>
              </a:spcBef>
              <a:spcAft>
                <a:spcPts val="400"/>
              </a:spcAft>
              <a:defRPr/>
            </a:pPr>
            <a:r>
              <a:rPr lang="en-US" sz="1900" dirty="0"/>
              <a:t>Toll prices rise and fall based on demand for use of the Express Lanes to keep traffic free flowing and ensure reliable travel times </a:t>
            </a:r>
          </a:p>
          <a:p>
            <a:pPr>
              <a:lnSpc>
                <a:spcPct val="125000"/>
              </a:lnSpc>
              <a:spcBef>
                <a:spcPts val="400"/>
              </a:spcBef>
              <a:spcAft>
                <a:spcPts val="400"/>
              </a:spcAft>
              <a:defRPr/>
            </a:pPr>
            <a:r>
              <a:rPr lang="en-US" sz="1900" dirty="0"/>
              <a:t>Toll rates are displayed at each Express Lane entry point giving motorists the choice to enter the lanes when it makes the most sense for </a:t>
            </a:r>
            <a:r>
              <a:rPr lang="en-US" sz="1900" dirty="0" smtClean="0"/>
              <a:t>them</a:t>
            </a:r>
            <a:endParaRPr lang="en-US" sz="1900" dirty="0"/>
          </a:p>
          <a:p>
            <a:pPr>
              <a:lnSpc>
                <a:spcPct val="125000"/>
              </a:lnSpc>
              <a:spcBef>
                <a:spcPts val="400"/>
              </a:spcBef>
              <a:spcAft>
                <a:spcPts val="400"/>
              </a:spcAft>
              <a:defRPr/>
            </a:pPr>
            <a:r>
              <a:rPr lang="en-US" sz="1900" dirty="0"/>
              <a:t>Toll rate range set by SRTA Board</a:t>
            </a:r>
          </a:p>
          <a:p>
            <a:pPr>
              <a:spcBef>
                <a:spcPts val="400"/>
              </a:spcBef>
              <a:spcAft>
                <a:spcPts val="400"/>
              </a:spcAft>
              <a:defRPr/>
            </a:pPr>
            <a:endParaRPr lang="en-US" altLang="en-US" sz="1900" dirty="0"/>
          </a:p>
          <a:p>
            <a:pPr lvl="1">
              <a:spcBef>
                <a:spcPts val="400"/>
              </a:spcBef>
              <a:spcAft>
                <a:spcPts val="400"/>
              </a:spcAft>
              <a:buFont typeface="Wingdings" pitchFamily="2" charset="2"/>
              <a:buChar char="ü"/>
              <a:defRPr/>
            </a:pPr>
            <a:endParaRPr lang="en-US" sz="2000" dirty="0" smtClean="0"/>
          </a:p>
          <a:p>
            <a:pPr marL="0" lvl="1" indent="0">
              <a:spcBef>
                <a:spcPts val="400"/>
              </a:spcBef>
              <a:spcAft>
                <a:spcPts val="400"/>
              </a:spcAft>
              <a:buFont typeface="Arial" charset="0"/>
              <a:buNone/>
              <a:defRPr/>
            </a:pPr>
            <a:endParaRPr lang="en-US" dirty="0" smtClean="0">
              <a:solidFill>
                <a:schemeClr val="tx2"/>
              </a:solidFill>
            </a:endParaRPr>
          </a:p>
        </p:txBody>
      </p:sp>
      <p:pic>
        <p:nvPicPr>
          <p:cNvPr id="12" name="Picture 11"/>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353150" y="914400"/>
            <a:ext cx="4500251" cy="2930789"/>
          </a:xfrm>
          <a:prstGeom prst="rect">
            <a:avLst/>
          </a:prstGeom>
          <a:ln>
            <a:solidFill>
              <a:schemeClr val="bg1">
                <a:lumMod val="50000"/>
              </a:schemeClr>
            </a:solidFill>
          </a:ln>
        </p:spPr>
      </p:pic>
      <p:sp>
        <p:nvSpPr>
          <p:cNvPr id="13" name="TextBox 12"/>
          <p:cNvSpPr txBox="1"/>
          <p:nvPr/>
        </p:nvSpPr>
        <p:spPr>
          <a:xfrm>
            <a:off x="5599975" y="3845189"/>
            <a:ext cx="2006600" cy="369332"/>
          </a:xfrm>
          <a:prstGeom prst="rect">
            <a:avLst/>
          </a:prstGeom>
          <a:noFill/>
        </p:spPr>
        <p:txBody>
          <a:bodyPr wrap="square" rtlCol="0">
            <a:spAutoFit/>
          </a:bodyPr>
          <a:lstStyle/>
          <a:p>
            <a:pPr algn="ctr" defTabSz="457200" fontAlgn="auto">
              <a:spcBef>
                <a:spcPts val="0"/>
              </a:spcBef>
              <a:spcAft>
                <a:spcPts val="0"/>
              </a:spcAft>
            </a:pPr>
            <a:r>
              <a:rPr lang="en-US" dirty="0" smtClean="0">
                <a:solidFill>
                  <a:prstClr val="black"/>
                </a:solidFill>
                <a:latin typeface="Calibri"/>
              </a:rPr>
              <a:t>I-85 Express Lanes</a:t>
            </a:r>
            <a:endParaRPr lang="en-US" dirty="0">
              <a:solidFill>
                <a:prstClr val="black"/>
              </a:solidFill>
              <a:latin typeface="Calibri"/>
            </a:endParaRPr>
          </a:p>
        </p:txBody>
      </p:sp>
    </p:spTree>
    <p:extLst>
      <p:ext uri="{BB962C8B-B14F-4D97-AF65-F5344CB8AC3E}">
        <p14:creationId xmlns:p14="http://schemas.microsoft.com/office/powerpoint/2010/main" val="2795568319"/>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xmlns:p14="http://schemas.microsoft.com/office/powerpoint/2010/mai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3793" name="Picture 1"/>
          <p:cNvPicPr>
            <a:picLocks noChangeAspect="1" noChangeArrowheads="1"/>
          </p:cNvPicPr>
          <p:nvPr/>
        </p:nvPicPr>
        <p:blipFill>
          <a:blip r:embed="rId3" cstate="print"/>
          <a:srcRect/>
          <a:stretch>
            <a:fillRect/>
          </a:stretch>
        </p:blipFill>
        <p:spPr bwMode="auto">
          <a:xfrm>
            <a:off x="0" y="5909094"/>
            <a:ext cx="9144000" cy="948906"/>
          </a:xfrm>
          <a:prstGeom prst="rect">
            <a:avLst/>
          </a:prstGeom>
          <a:noFill/>
          <a:ln w="9525">
            <a:noFill/>
            <a:miter lim="800000"/>
            <a:headEnd/>
            <a:tailEnd/>
          </a:ln>
        </p:spPr>
      </p:pic>
      <p:sp>
        <p:nvSpPr>
          <p:cNvPr id="6" name="Title 5"/>
          <p:cNvSpPr>
            <a:spLocks noGrp="1"/>
          </p:cNvSpPr>
          <p:nvPr>
            <p:ph type="title"/>
          </p:nvPr>
        </p:nvSpPr>
        <p:spPr>
          <a:xfrm>
            <a:off x="457200" y="274638"/>
            <a:ext cx="8229600" cy="487362"/>
          </a:xfrm>
        </p:spPr>
        <p:txBody>
          <a:bodyPr>
            <a:noAutofit/>
          </a:bodyPr>
          <a:lstStyle/>
          <a:p>
            <a:pPr algn="l"/>
            <a:r>
              <a:rPr lang="en-US" sz="3000" b="1" dirty="0" smtClean="0">
                <a:solidFill>
                  <a:srgbClr val="5F2987"/>
                </a:solidFill>
              </a:rPr>
              <a:t>How to Get a Peach Pass</a:t>
            </a:r>
            <a:endParaRPr lang="en-US" sz="3000" dirty="0"/>
          </a:p>
        </p:txBody>
      </p:sp>
      <p:cxnSp>
        <p:nvCxnSpPr>
          <p:cNvPr id="8" name="Straight Connector 7"/>
          <p:cNvCxnSpPr/>
          <p:nvPr/>
        </p:nvCxnSpPr>
        <p:spPr>
          <a:xfrm>
            <a:off x="457200" y="762000"/>
            <a:ext cx="8229600" cy="0"/>
          </a:xfrm>
          <a:prstGeom prst="line">
            <a:avLst/>
          </a:prstGeom>
          <a:ln w="19050">
            <a:solidFill>
              <a:srgbClr val="5F2987"/>
            </a:solidFill>
          </a:ln>
        </p:spPr>
        <p:style>
          <a:lnRef idx="1">
            <a:schemeClr val="accent1"/>
          </a:lnRef>
          <a:fillRef idx="0">
            <a:schemeClr val="accent1"/>
          </a:fillRef>
          <a:effectRef idx="0">
            <a:schemeClr val="accent1"/>
          </a:effectRef>
          <a:fontRef idx="minor">
            <a:schemeClr val="tx1"/>
          </a:fontRef>
        </p:style>
      </p:cxnSp>
      <p:sp>
        <p:nvSpPr>
          <p:cNvPr id="9" name="Slide Number Placeholder 8"/>
          <p:cNvSpPr>
            <a:spLocks noGrp="1"/>
          </p:cNvSpPr>
          <p:nvPr>
            <p:ph type="sldNum" sz="quarter" idx="12"/>
          </p:nvPr>
        </p:nvSpPr>
        <p:spPr/>
        <p:txBody>
          <a:bodyPr/>
          <a:lstStyle/>
          <a:p>
            <a:fld id="{7AAD685B-CF3F-45E7-9330-E750B8304B89}" type="slidenum">
              <a:rPr lang="en-US" smtClean="0"/>
              <a:pPr/>
              <a:t>20</a:t>
            </a:fld>
            <a:endParaRPr lang="en-US"/>
          </a:p>
        </p:txBody>
      </p:sp>
      <p:sp>
        <p:nvSpPr>
          <p:cNvPr id="11" name="Content Placeholder 1"/>
          <p:cNvSpPr>
            <a:spLocks noGrp="1"/>
          </p:cNvSpPr>
          <p:nvPr>
            <p:ph idx="1"/>
          </p:nvPr>
        </p:nvSpPr>
        <p:spPr>
          <a:xfrm>
            <a:off x="457200" y="914401"/>
            <a:ext cx="4800599" cy="3809999"/>
          </a:xfrm>
        </p:spPr>
        <p:txBody>
          <a:bodyPr>
            <a:normAutofit/>
          </a:bodyPr>
          <a:lstStyle/>
          <a:p>
            <a:pPr marL="0" indent="0">
              <a:lnSpc>
                <a:spcPct val="125000"/>
              </a:lnSpc>
              <a:spcBef>
                <a:spcPts val="400"/>
              </a:spcBef>
              <a:spcAft>
                <a:spcPts val="400"/>
              </a:spcAft>
              <a:buNone/>
              <a:defRPr/>
            </a:pPr>
            <a:r>
              <a:rPr lang="en-US" sz="1900" b="1" dirty="0"/>
              <a:t>Go online to </a:t>
            </a:r>
            <a:r>
              <a:rPr lang="en-US" sz="1900" b="1" dirty="0" smtClean="0">
                <a:hlinkClick r:id="rId4"/>
              </a:rPr>
              <a:t>www.PeachPass.com</a:t>
            </a:r>
            <a:r>
              <a:rPr lang="en-US" sz="1900" b="1" dirty="0" smtClean="0"/>
              <a:t>  </a:t>
            </a:r>
            <a:endParaRPr lang="en-US" sz="1900" b="1" dirty="0"/>
          </a:p>
          <a:p>
            <a:pPr marL="0" indent="0">
              <a:lnSpc>
                <a:spcPct val="125000"/>
              </a:lnSpc>
              <a:spcBef>
                <a:spcPts val="400"/>
              </a:spcBef>
              <a:spcAft>
                <a:spcPts val="400"/>
              </a:spcAft>
              <a:buNone/>
              <a:defRPr/>
            </a:pPr>
            <a:r>
              <a:rPr lang="en-US" sz="1900" b="1" dirty="0"/>
              <a:t>Visit a Peach Pass Customer Service Center</a:t>
            </a:r>
          </a:p>
          <a:p>
            <a:pPr>
              <a:lnSpc>
                <a:spcPct val="125000"/>
              </a:lnSpc>
              <a:spcBef>
                <a:spcPts val="400"/>
              </a:spcBef>
              <a:spcAft>
                <a:spcPts val="400"/>
              </a:spcAft>
              <a:defRPr/>
            </a:pPr>
            <a:r>
              <a:rPr lang="en-US" sz="1900" dirty="0"/>
              <a:t>Walk-Up Center at SRTA Office</a:t>
            </a:r>
          </a:p>
          <a:p>
            <a:pPr>
              <a:lnSpc>
                <a:spcPct val="125000"/>
              </a:lnSpc>
              <a:spcBef>
                <a:spcPts val="400"/>
              </a:spcBef>
              <a:spcAft>
                <a:spcPts val="400"/>
              </a:spcAft>
              <a:defRPr/>
            </a:pPr>
            <a:r>
              <a:rPr lang="en-US" sz="1900" dirty="0"/>
              <a:t>Department of Driver Services Location </a:t>
            </a:r>
          </a:p>
          <a:p>
            <a:pPr marL="0" indent="0">
              <a:lnSpc>
                <a:spcPct val="125000"/>
              </a:lnSpc>
              <a:spcBef>
                <a:spcPts val="400"/>
              </a:spcBef>
              <a:spcAft>
                <a:spcPts val="400"/>
              </a:spcAft>
              <a:buNone/>
              <a:defRPr/>
            </a:pPr>
            <a:r>
              <a:rPr lang="en-US" sz="1900" b="1" dirty="0" smtClean="0"/>
              <a:t>Call </a:t>
            </a:r>
            <a:r>
              <a:rPr lang="en-US" sz="1900" b="1" dirty="0"/>
              <a:t>Peach Pass Customer Service Center</a:t>
            </a:r>
          </a:p>
          <a:p>
            <a:pPr>
              <a:lnSpc>
                <a:spcPct val="125000"/>
              </a:lnSpc>
              <a:spcBef>
                <a:spcPts val="400"/>
              </a:spcBef>
              <a:spcAft>
                <a:spcPts val="400"/>
              </a:spcAft>
              <a:defRPr/>
            </a:pPr>
            <a:r>
              <a:rPr lang="en-US" sz="1900" dirty="0"/>
              <a:t>1-855-PCH-PASS (724-7277)</a:t>
            </a:r>
          </a:p>
          <a:p>
            <a:pPr marL="0" indent="0">
              <a:lnSpc>
                <a:spcPct val="125000"/>
              </a:lnSpc>
              <a:spcBef>
                <a:spcPts val="400"/>
              </a:spcBef>
              <a:spcAft>
                <a:spcPts val="400"/>
              </a:spcAft>
              <a:buNone/>
              <a:defRPr/>
            </a:pPr>
            <a:r>
              <a:rPr lang="en-US" sz="1900" b="1" dirty="0" smtClean="0"/>
              <a:t>To </a:t>
            </a:r>
            <a:r>
              <a:rPr lang="en-US" sz="1900" b="1" dirty="0"/>
              <a:t>set up personal toll account</a:t>
            </a:r>
          </a:p>
          <a:p>
            <a:pPr>
              <a:lnSpc>
                <a:spcPct val="125000"/>
              </a:lnSpc>
              <a:spcBef>
                <a:spcPts val="400"/>
              </a:spcBef>
              <a:spcAft>
                <a:spcPts val="400"/>
              </a:spcAft>
              <a:defRPr/>
            </a:pPr>
            <a:r>
              <a:rPr lang="en-US" sz="1900" dirty="0"/>
              <a:t>Name, address and telephone number</a:t>
            </a:r>
          </a:p>
          <a:p>
            <a:pPr>
              <a:spcBef>
                <a:spcPts val="400"/>
              </a:spcBef>
              <a:spcAft>
                <a:spcPts val="400"/>
              </a:spcAft>
              <a:defRPr/>
            </a:pPr>
            <a:endParaRPr lang="en-US" altLang="en-US" sz="1900" dirty="0"/>
          </a:p>
          <a:p>
            <a:pPr lvl="1">
              <a:spcBef>
                <a:spcPts val="400"/>
              </a:spcBef>
              <a:spcAft>
                <a:spcPts val="400"/>
              </a:spcAft>
              <a:buFont typeface="Wingdings" pitchFamily="2" charset="2"/>
              <a:buChar char="ü"/>
              <a:defRPr/>
            </a:pPr>
            <a:endParaRPr lang="en-US" sz="2000" dirty="0" smtClean="0"/>
          </a:p>
          <a:p>
            <a:pPr marL="0" lvl="1" indent="0">
              <a:spcBef>
                <a:spcPts val="400"/>
              </a:spcBef>
              <a:spcAft>
                <a:spcPts val="400"/>
              </a:spcAft>
              <a:buFont typeface="Arial" charset="0"/>
              <a:buNone/>
              <a:defRPr/>
            </a:pPr>
            <a:endParaRPr lang="en-US" dirty="0" smtClean="0">
              <a:solidFill>
                <a:schemeClr val="tx2"/>
              </a:solidFill>
            </a:endParaRPr>
          </a:p>
        </p:txBody>
      </p:sp>
      <p:pic>
        <p:nvPicPr>
          <p:cNvPr id="10" name="Picture 2"/>
          <p:cNvPicPr>
            <a:picLocks noChangeAspect="1" noChangeArrowheads="1"/>
          </p:cNvPicPr>
          <p:nvPr/>
        </p:nvPicPr>
        <p:blipFill>
          <a:blip r:embed="rId5" cstate="print"/>
          <a:srcRect/>
          <a:stretch>
            <a:fillRect/>
          </a:stretch>
        </p:blipFill>
        <p:spPr bwMode="auto">
          <a:xfrm>
            <a:off x="5025196" y="1234440"/>
            <a:ext cx="4118804" cy="2933501"/>
          </a:xfrm>
          <a:prstGeom prst="rect">
            <a:avLst/>
          </a:prstGeom>
          <a:noFill/>
          <a:ln w="9525">
            <a:noFill/>
            <a:miter lim="800000"/>
            <a:headEnd/>
            <a:tailEnd/>
          </a:ln>
        </p:spPr>
      </p:pic>
      <p:sp>
        <p:nvSpPr>
          <p:cNvPr id="2" name="Rectangle 1"/>
          <p:cNvSpPr/>
          <p:nvPr/>
        </p:nvSpPr>
        <p:spPr>
          <a:xfrm>
            <a:off x="457200" y="4601470"/>
            <a:ext cx="8686800" cy="1393971"/>
          </a:xfrm>
          <a:prstGeom prst="rect">
            <a:avLst/>
          </a:prstGeom>
        </p:spPr>
        <p:txBody>
          <a:bodyPr wrap="square">
            <a:spAutoFit/>
          </a:bodyPr>
          <a:lstStyle/>
          <a:p>
            <a:pPr marL="285750" indent="-285750">
              <a:lnSpc>
                <a:spcPct val="125000"/>
              </a:lnSpc>
              <a:spcBef>
                <a:spcPts val="400"/>
              </a:spcBef>
              <a:spcAft>
                <a:spcPts val="400"/>
              </a:spcAft>
              <a:buFont typeface="Arial" pitchFamily="34" charset="0"/>
              <a:buChar char="•"/>
              <a:defRPr/>
            </a:pPr>
            <a:r>
              <a:rPr lang="en-US" sz="1900" dirty="0"/>
              <a:t>Year, color, make, model and license plate number of </a:t>
            </a:r>
            <a:r>
              <a:rPr lang="en-US" sz="1850" dirty="0"/>
              <a:t>vehicle(s) needing a Peach Pass</a:t>
            </a:r>
          </a:p>
          <a:p>
            <a:pPr marL="285750" indent="-285750">
              <a:lnSpc>
                <a:spcPct val="125000"/>
              </a:lnSpc>
              <a:spcBef>
                <a:spcPts val="400"/>
              </a:spcBef>
              <a:spcAft>
                <a:spcPts val="400"/>
              </a:spcAft>
              <a:buFont typeface="Arial" pitchFamily="34" charset="0"/>
              <a:buChar char="•"/>
              <a:defRPr/>
            </a:pPr>
            <a:r>
              <a:rPr lang="en-US" sz="1900" dirty="0"/>
              <a:t>A minimum pre-payment of $20 </a:t>
            </a:r>
          </a:p>
          <a:p>
            <a:pPr marL="285750" indent="-285750">
              <a:lnSpc>
                <a:spcPct val="125000"/>
              </a:lnSpc>
              <a:spcBef>
                <a:spcPts val="400"/>
              </a:spcBef>
              <a:spcAft>
                <a:spcPts val="400"/>
              </a:spcAft>
              <a:buFont typeface="Arial" pitchFamily="34" charset="0"/>
              <a:buChar char="•"/>
              <a:defRPr/>
            </a:pPr>
            <a:r>
              <a:rPr lang="en-US" sz="1900" dirty="0"/>
              <a:t>A valid, active credit/debit card for replenishment of your account</a:t>
            </a:r>
          </a:p>
        </p:txBody>
      </p:sp>
    </p:spTree>
    <p:extLst>
      <p:ext uri="{BB962C8B-B14F-4D97-AF65-F5344CB8AC3E}">
        <p14:creationId xmlns:p14="http://schemas.microsoft.com/office/powerpoint/2010/main" val="1108333158"/>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xmlns:p14="http://schemas.microsoft.com/office/powerpoint/2010/mai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3793" name="Picture 1"/>
          <p:cNvPicPr>
            <a:picLocks noChangeAspect="1" noChangeArrowheads="1"/>
          </p:cNvPicPr>
          <p:nvPr/>
        </p:nvPicPr>
        <p:blipFill>
          <a:blip r:embed="rId3" cstate="print"/>
          <a:srcRect/>
          <a:stretch>
            <a:fillRect/>
          </a:stretch>
        </p:blipFill>
        <p:spPr bwMode="auto">
          <a:xfrm>
            <a:off x="0" y="5909094"/>
            <a:ext cx="9144000" cy="948906"/>
          </a:xfrm>
          <a:prstGeom prst="rect">
            <a:avLst/>
          </a:prstGeom>
          <a:noFill/>
          <a:ln w="9525">
            <a:noFill/>
            <a:miter lim="800000"/>
            <a:headEnd/>
            <a:tailEnd/>
          </a:ln>
        </p:spPr>
      </p:pic>
      <p:sp>
        <p:nvSpPr>
          <p:cNvPr id="6" name="Title 5"/>
          <p:cNvSpPr>
            <a:spLocks noGrp="1"/>
          </p:cNvSpPr>
          <p:nvPr>
            <p:ph type="title"/>
          </p:nvPr>
        </p:nvSpPr>
        <p:spPr>
          <a:xfrm>
            <a:off x="457200" y="274638"/>
            <a:ext cx="8229600" cy="487362"/>
          </a:xfrm>
        </p:spPr>
        <p:txBody>
          <a:bodyPr>
            <a:noAutofit/>
          </a:bodyPr>
          <a:lstStyle/>
          <a:p>
            <a:pPr algn="l"/>
            <a:r>
              <a:rPr lang="en-US" sz="3000" b="1" dirty="0" smtClean="0">
                <a:solidFill>
                  <a:srgbClr val="5F2987"/>
                </a:solidFill>
              </a:rPr>
              <a:t>Pay n GO! Peach Pass</a:t>
            </a:r>
            <a:endParaRPr lang="en-US" sz="3000" dirty="0"/>
          </a:p>
        </p:txBody>
      </p:sp>
      <p:cxnSp>
        <p:nvCxnSpPr>
          <p:cNvPr id="8" name="Straight Connector 7"/>
          <p:cNvCxnSpPr/>
          <p:nvPr/>
        </p:nvCxnSpPr>
        <p:spPr>
          <a:xfrm>
            <a:off x="457200" y="762000"/>
            <a:ext cx="8229600" cy="0"/>
          </a:xfrm>
          <a:prstGeom prst="line">
            <a:avLst/>
          </a:prstGeom>
          <a:ln w="19050">
            <a:solidFill>
              <a:srgbClr val="5F2987"/>
            </a:solidFill>
          </a:ln>
        </p:spPr>
        <p:style>
          <a:lnRef idx="1">
            <a:schemeClr val="accent1"/>
          </a:lnRef>
          <a:fillRef idx="0">
            <a:schemeClr val="accent1"/>
          </a:fillRef>
          <a:effectRef idx="0">
            <a:schemeClr val="accent1"/>
          </a:effectRef>
          <a:fontRef idx="minor">
            <a:schemeClr val="tx1"/>
          </a:fontRef>
        </p:style>
      </p:cxnSp>
      <p:sp>
        <p:nvSpPr>
          <p:cNvPr id="9" name="Slide Number Placeholder 8"/>
          <p:cNvSpPr>
            <a:spLocks noGrp="1"/>
          </p:cNvSpPr>
          <p:nvPr>
            <p:ph type="sldNum" sz="quarter" idx="12"/>
          </p:nvPr>
        </p:nvSpPr>
        <p:spPr/>
        <p:txBody>
          <a:bodyPr/>
          <a:lstStyle/>
          <a:p>
            <a:fld id="{7AAD685B-CF3F-45E7-9330-E750B8304B89}" type="slidenum">
              <a:rPr lang="en-US" smtClean="0"/>
              <a:pPr/>
              <a:t>21</a:t>
            </a:fld>
            <a:endParaRPr lang="en-US"/>
          </a:p>
        </p:txBody>
      </p:sp>
      <p:sp>
        <p:nvSpPr>
          <p:cNvPr id="11" name="Content Placeholder 1"/>
          <p:cNvSpPr>
            <a:spLocks noGrp="1"/>
          </p:cNvSpPr>
          <p:nvPr>
            <p:ph idx="1"/>
          </p:nvPr>
        </p:nvSpPr>
        <p:spPr>
          <a:xfrm>
            <a:off x="457201" y="914400"/>
            <a:ext cx="2895599" cy="5257800"/>
          </a:xfrm>
        </p:spPr>
        <p:txBody>
          <a:bodyPr>
            <a:normAutofit/>
          </a:bodyPr>
          <a:lstStyle/>
          <a:p>
            <a:pPr>
              <a:lnSpc>
                <a:spcPct val="125000"/>
              </a:lnSpc>
              <a:spcBef>
                <a:spcPts val="400"/>
              </a:spcBef>
              <a:spcAft>
                <a:spcPts val="400"/>
              </a:spcAft>
              <a:defRPr/>
            </a:pPr>
            <a:r>
              <a:rPr lang="en-US" sz="1900" dirty="0"/>
              <a:t>Does not require debit or credit card to purchase and access Express Lanes </a:t>
            </a:r>
          </a:p>
          <a:p>
            <a:pPr>
              <a:lnSpc>
                <a:spcPct val="125000"/>
              </a:lnSpc>
              <a:spcBef>
                <a:spcPts val="400"/>
              </a:spcBef>
              <a:spcAft>
                <a:spcPts val="400"/>
              </a:spcAft>
              <a:defRPr/>
            </a:pPr>
            <a:r>
              <a:rPr lang="en-US" sz="1900" dirty="0"/>
              <a:t>Similar to a prepaid gift card and includes convenience fees ($2.50 Starter Kit and $1.50 each reload)</a:t>
            </a:r>
          </a:p>
          <a:p>
            <a:pPr>
              <a:lnSpc>
                <a:spcPct val="125000"/>
              </a:lnSpc>
              <a:spcBef>
                <a:spcPts val="400"/>
              </a:spcBef>
              <a:spcAft>
                <a:spcPts val="400"/>
              </a:spcAft>
              <a:defRPr/>
            </a:pPr>
            <a:r>
              <a:rPr lang="en-US" sz="1900" dirty="0"/>
              <a:t>Available in local Walgreens® stores and any CVS/pharmacy® store in Georgia</a:t>
            </a:r>
          </a:p>
          <a:p>
            <a:pPr>
              <a:spcBef>
                <a:spcPts val="400"/>
              </a:spcBef>
              <a:spcAft>
                <a:spcPts val="400"/>
              </a:spcAft>
              <a:defRPr/>
            </a:pPr>
            <a:endParaRPr lang="en-US" altLang="en-US" sz="1900" dirty="0"/>
          </a:p>
          <a:p>
            <a:pPr lvl="1">
              <a:spcBef>
                <a:spcPts val="400"/>
              </a:spcBef>
              <a:spcAft>
                <a:spcPts val="400"/>
              </a:spcAft>
              <a:buFont typeface="Wingdings" pitchFamily="2" charset="2"/>
              <a:buChar char="ü"/>
              <a:defRPr/>
            </a:pPr>
            <a:endParaRPr lang="en-US" sz="2000" dirty="0" smtClean="0"/>
          </a:p>
          <a:p>
            <a:pPr marL="0" lvl="1" indent="0">
              <a:spcBef>
                <a:spcPts val="400"/>
              </a:spcBef>
              <a:spcAft>
                <a:spcPts val="400"/>
              </a:spcAft>
              <a:buFont typeface="Arial" charset="0"/>
              <a:buNone/>
              <a:defRPr/>
            </a:pPr>
            <a:endParaRPr lang="en-US" dirty="0" smtClean="0">
              <a:solidFill>
                <a:schemeClr val="tx2"/>
              </a:solidFill>
            </a:endParaRPr>
          </a:p>
        </p:txBody>
      </p:sp>
      <p:pic>
        <p:nvPicPr>
          <p:cNvPr id="10" name="Picture 9" descr="cid:156DDDF6-E3F0-46D8-8230-5C293AB3F3BD"/>
          <p:cNvPicPr/>
          <p:nvPr/>
        </p:nvPicPr>
        <p:blipFill>
          <a:blip r:embed="rId4" r:link="rId5" cstate="print">
            <a:extLst>
              <a:ext uri="{28A0092B-C50C-407E-A947-70E740481C1C}">
                <a14:useLocalDpi xmlns:a14="http://schemas.microsoft.com/office/drawing/2010/main" val="0"/>
              </a:ext>
            </a:extLst>
          </a:blip>
          <a:srcRect/>
          <a:stretch>
            <a:fillRect/>
          </a:stretch>
        </p:blipFill>
        <p:spPr bwMode="auto">
          <a:xfrm rot="5400000">
            <a:off x="6354957" y="1697794"/>
            <a:ext cx="2864107" cy="2446423"/>
          </a:xfrm>
          <a:prstGeom prst="rect">
            <a:avLst/>
          </a:prstGeom>
          <a:noFill/>
          <a:ln>
            <a:noFill/>
          </a:ln>
        </p:spPr>
      </p:pic>
      <p:sp>
        <p:nvSpPr>
          <p:cNvPr id="14" name="TextBox 13"/>
          <p:cNvSpPr txBox="1"/>
          <p:nvPr/>
        </p:nvSpPr>
        <p:spPr>
          <a:xfrm>
            <a:off x="7077691" y="4350211"/>
            <a:ext cx="1527463" cy="307777"/>
          </a:xfrm>
          <a:prstGeom prst="rect">
            <a:avLst/>
          </a:prstGeom>
          <a:noFill/>
        </p:spPr>
        <p:txBody>
          <a:bodyPr wrap="square" rtlCol="0">
            <a:spAutoFit/>
          </a:bodyPr>
          <a:lstStyle/>
          <a:p>
            <a:pPr algn="ctr" defTabSz="457200" fontAlgn="auto">
              <a:spcBef>
                <a:spcPts val="0"/>
              </a:spcBef>
              <a:spcAft>
                <a:spcPts val="0"/>
              </a:spcAft>
            </a:pPr>
            <a:r>
              <a:rPr lang="en-US" sz="1400" b="1" dirty="0" smtClean="0">
                <a:solidFill>
                  <a:prstClr val="black"/>
                </a:solidFill>
                <a:latin typeface="Calibri"/>
              </a:rPr>
              <a:t>CVS/pharmacy®</a:t>
            </a:r>
            <a:endParaRPr lang="en-US" sz="1400" b="1" dirty="0">
              <a:solidFill>
                <a:prstClr val="black"/>
              </a:solidFill>
              <a:latin typeface="Calibri"/>
            </a:endParaRPr>
          </a:p>
        </p:txBody>
      </p:sp>
      <p:pic>
        <p:nvPicPr>
          <p:cNvPr id="15" name="Picture 2" descr="H:\HOV to HOT\RETAIL\INCOMM\PACKAGING\FINAL ARTWORK\C2548_200_GA_State_Tollway_Authority_Wrap_Front_Open_v7 small.jpg"/>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3420861" y="762000"/>
            <a:ext cx="2209894" cy="3133242"/>
          </a:xfrm>
          <a:prstGeom prst="rect">
            <a:avLst/>
          </a:prstGeom>
          <a:noFill/>
          <a:extLst>
            <a:ext uri="{909E8E84-426E-40dd-AFC4-6F175D3DCCD1}">
              <a14:hiddenFill xmlns:a14="http://schemas.microsoft.com/office/drawing/2010/main">
                <a:solidFill>
                  <a:srgbClr val="FFFFFF"/>
                </a:solidFill>
              </a14:hiddenFill>
            </a:ext>
          </a:extLst>
        </p:spPr>
      </p:pic>
      <p:pic>
        <p:nvPicPr>
          <p:cNvPr id="16" name="Picture 3" descr="H:\HOV to HOT\RETAIL\INCOMM\PACKAGING\FINAL ARTWORK\C2548_200_GA_State_Tollway_Authority_M6_Open_v12 small.jpg"/>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4358158" y="2808654"/>
            <a:ext cx="2182569" cy="308311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190348296"/>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xmlns:p14="http://schemas.microsoft.com/office/powerpoint/2010/mai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3793" name="Picture 1"/>
          <p:cNvPicPr>
            <a:picLocks noChangeAspect="1" noChangeArrowheads="1"/>
          </p:cNvPicPr>
          <p:nvPr/>
        </p:nvPicPr>
        <p:blipFill>
          <a:blip r:embed="rId3" cstate="print"/>
          <a:srcRect/>
          <a:stretch>
            <a:fillRect/>
          </a:stretch>
        </p:blipFill>
        <p:spPr bwMode="auto">
          <a:xfrm>
            <a:off x="0" y="5909094"/>
            <a:ext cx="9144000" cy="948906"/>
          </a:xfrm>
          <a:prstGeom prst="rect">
            <a:avLst/>
          </a:prstGeom>
          <a:noFill/>
          <a:ln w="9525">
            <a:noFill/>
            <a:miter lim="800000"/>
            <a:headEnd/>
            <a:tailEnd/>
          </a:ln>
        </p:spPr>
      </p:pic>
      <p:sp>
        <p:nvSpPr>
          <p:cNvPr id="6" name="Title 5"/>
          <p:cNvSpPr>
            <a:spLocks noGrp="1"/>
          </p:cNvSpPr>
          <p:nvPr>
            <p:ph type="title"/>
          </p:nvPr>
        </p:nvSpPr>
        <p:spPr>
          <a:xfrm>
            <a:off x="457200" y="274638"/>
            <a:ext cx="8229600" cy="487362"/>
          </a:xfrm>
        </p:spPr>
        <p:txBody>
          <a:bodyPr>
            <a:noAutofit/>
          </a:bodyPr>
          <a:lstStyle/>
          <a:p>
            <a:pPr algn="l"/>
            <a:r>
              <a:rPr lang="en-US" sz="3000" b="1" dirty="0" smtClean="0">
                <a:solidFill>
                  <a:srgbClr val="5F2987"/>
                </a:solidFill>
              </a:rPr>
              <a:t>Regional Interoperability</a:t>
            </a:r>
            <a:endParaRPr lang="en-US" sz="3000" dirty="0"/>
          </a:p>
        </p:txBody>
      </p:sp>
      <p:cxnSp>
        <p:nvCxnSpPr>
          <p:cNvPr id="8" name="Straight Connector 7"/>
          <p:cNvCxnSpPr/>
          <p:nvPr/>
        </p:nvCxnSpPr>
        <p:spPr>
          <a:xfrm>
            <a:off x="457200" y="762000"/>
            <a:ext cx="8229600" cy="0"/>
          </a:xfrm>
          <a:prstGeom prst="line">
            <a:avLst/>
          </a:prstGeom>
          <a:ln w="19050">
            <a:solidFill>
              <a:srgbClr val="5F2987"/>
            </a:solidFill>
          </a:ln>
        </p:spPr>
        <p:style>
          <a:lnRef idx="1">
            <a:schemeClr val="accent1"/>
          </a:lnRef>
          <a:fillRef idx="0">
            <a:schemeClr val="accent1"/>
          </a:fillRef>
          <a:effectRef idx="0">
            <a:schemeClr val="accent1"/>
          </a:effectRef>
          <a:fontRef idx="minor">
            <a:schemeClr val="tx1"/>
          </a:fontRef>
        </p:style>
      </p:cxnSp>
      <p:sp>
        <p:nvSpPr>
          <p:cNvPr id="9" name="Slide Number Placeholder 8"/>
          <p:cNvSpPr>
            <a:spLocks noGrp="1"/>
          </p:cNvSpPr>
          <p:nvPr>
            <p:ph type="sldNum" sz="quarter" idx="12"/>
          </p:nvPr>
        </p:nvSpPr>
        <p:spPr/>
        <p:txBody>
          <a:bodyPr/>
          <a:lstStyle/>
          <a:p>
            <a:fld id="{7AAD685B-CF3F-45E7-9330-E750B8304B89}" type="slidenum">
              <a:rPr lang="en-US" smtClean="0"/>
              <a:pPr/>
              <a:t>22</a:t>
            </a:fld>
            <a:endParaRPr lang="en-US"/>
          </a:p>
        </p:txBody>
      </p:sp>
      <p:sp>
        <p:nvSpPr>
          <p:cNvPr id="11" name="Content Placeholder 1"/>
          <p:cNvSpPr>
            <a:spLocks noGrp="1"/>
          </p:cNvSpPr>
          <p:nvPr>
            <p:ph idx="1"/>
          </p:nvPr>
        </p:nvSpPr>
        <p:spPr>
          <a:xfrm>
            <a:off x="337458" y="744084"/>
            <a:ext cx="4615542" cy="5410200"/>
          </a:xfrm>
        </p:spPr>
        <p:txBody>
          <a:bodyPr>
            <a:normAutofit fontScale="92500" lnSpcReduction="20000"/>
          </a:bodyPr>
          <a:lstStyle/>
          <a:p>
            <a:pPr>
              <a:lnSpc>
                <a:spcPct val="125000"/>
              </a:lnSpc>
              <a:spcBef>
                <a:spcPts val="400"/>
              </a:spcBef>
              <a:spcAft>
                <a:spcPts val="400"/>
              </a:spcAft>
              <a:defRPr/>
            </a:pPr>
            <a:r>
              <a:rPr lang="en-US" sz="2200" dirty="0"/>
              <a:t>GA, FL and NC have partnered to make regional travel easier  </a:t>
            </a:r>
          </a:p>
          <a:p>
            <a:pPr>
              <a:lnSpc>
                <a:spcPct val="125000"/>
              </a:lnSpc>
              <a:spcBef>
                <a:spcPts val="400"/>
              </a:spcBef>
              <a:spcAft>
                <a:spcPts val="400"/>
              </a:spcAft>
              <a:defRPr/>
            </a:pPr>
            <a:r>
              <a:rPr lang="en-US" sz="2200" dirty="0"/>
              <a:t>Interoperability began at end of 2014</a:t>
            </a:r>
          </a:p>
          <a:p>
            <a:pPr>
              <a:lnSpc>
                <a:spcPct val="125000"/>
              </a:lnSpc>
              <a:spcBef>
                <a:spcPts val="400"/>
              </a:spcBef>
              <a:spcAft>
                <a:spcPts val="400"/>
              </a:spcAft>
              <a:defRPr/>
            </a:pPr>
            <a:r>
              <a:rPr lang="en-US" sz="2200" dirty="0"/>
              <a:t>Peach Pass now provides access to more than 750 miles of toll roads in all three states</a:t>
            </a:r>
          </a:p>
          <a:p>
            <a:pPr>
              <a:lnSpc>
                <a:spcPct val="125000"/>
              </a:lnSpc>
              <a:spcBef>
                <a:spcPts val="400"/>
              </a:spcBef>
              <a:spcAft>
                <a:spcPts val="400"/>
              </a:spcAft>
              <a:defRPr/>
            </a:pPr>
            <a:r>
              <a:rPr lang="en-US" sz="2200" dirty="0"/>
              <a:t>Customers with Peach Pass Personal Toll Accounts can use their existing transponders </a:t>
            </a:r>
          </a:p>
          <a:p>
            <a:pPr>
              <a:lnSpc>
                <a:spcPct val="125000"/>
              </a:lnSpc>
              <a:spcBef>
                <a:spcPts val="400"/>
              </a:spcBef>
              <a:spcAft>
                <a:spcPts val="400"/>
              </a:spcAft>
              <a:defRPr/>
            </a:pPr>
            <a:r>
              <a:rPr lang="en-US" sz="2200" dirty="0"/>
              <a:t>Correct license plate number must correspond with transponder</a:t>
            </a:r>
          </a:p>
          <a:p>
            <a:pPr>
              <a:lnSpc>
                <a:spcPct val="125000"/>
              </a:lnSpc>
              <a:spcBef>
                <a:spcPts val="400"/>
              </a:spcBef>
              <a:spcAft>
                <a:spcPts val="400"/>
              </a:spcAft>
              <a:defRPr/>
            </a:pPr>
            <a:r>
              <a:rPr lang="en-US" sz="2200" dirty="0"/>
              <a:t>Pay n GO! Peach Pass customers MUST CONVERT to Personal Toll Account BEFORE using FL and NC toll roads</a:t>
            </a:r>
          </a:p>
          <a:p>
            <a:pPr>
              <a:spcBef>
                <a:spcPts val="400"/>
              </a:spcBef>
              <a:spcAft>
                <a:spcPts val="400"/>
              </a:spcAft>
              <a:defRPr/>
            </a:pPr>
            <a:endParaRPr lang="en-US" altLang="en-US" sz="1900" dirty="0"/>
          </a:p>
          <a:p>
            <a:pPr lvl="1">
              <a:spcBef>
                <a:spcPts val="400"/>
              </a:spcBef>
              <a:spcAft>
                <a:spcPts val="400"/>
              </a:spcAft>
              <a:buFont typeface="Wingdings" pitchFamily="2" charset="2"/>
              <a:buChar char="ü"/>
              <a:defRPr/>
            </a:pPr>
            <a:endParaRPr lang="en-US" sz="2000" dirty="0" smtClean="0"/>
          </a:p>
          <a:p>
            <a:pPr marL="0" lvl="1" indent="0">
              <a:spcBef>
                <a:spcPts val="400"/>
              </a:spcBef>
              <a:spcAft>
                <a:spcPts val="400"/>
              </a:spcAft>
              <a:buFont typeface="Arial" charset="0"/>
              <a:buNone/>
              <a:defRPr/>
            </a:pPr>
            <a:endParaRPr lang="en-US" dirty="0" smtClean="0">
              <a:solidFill>
                <a:schemeClr val="tx2"/>
              </a:solidFill>
            </a:endParaRPr>
          </a:p>
        </p:txBody>
      </p:sp>
      <p:pic>
        <p:nvPicPr>
          <p:cNvPr id="12" name="Picture 11"/>
          <p:cNvPicPr>
            <a:picLocks noChangeAspect="1"/>
          </p:cNvPicPr>
          <p:nvPr/>
        </p:nvPicPr>
        <p:blipFill>
          <a:blip r:embed="rId4" cstate="email">
            <a:extLst>
              <a:ext uri="{28A0092B-C50C-407E-A947-70E740481C1C}">
                <a14:useLocalDpi xmlns:a14="http://schemas.microsoft.com/office/drawing/2010/main"/>
              </a:ext>
            </a:extLst>
          </a:blip>
          <a:stretch>
            <a:fillRect/>
          </a:stretch>
        </p:blipFill>
        <p:spPr>
          <a:xfrm>
            <a:off x="4876800" y="1581371"/>
            <a:ext cx="4186391" cy="3604413"/>
          </a:xfrm>
          <a:prstGeom prst="rect">
            <a:avLst/>
          </a:prstGeom>
        </p:spPr>
      </p:pic>
    </p:spTree>
    <p:extLst>
      <p:ext uri="{BB962C8B-B14F-4D97-AF65-F5344CB8AC3E}">
        <p14:creationId xmlns:p14="http://schemas.microsoft.com/office/powerpoint/2010/main" val="110840670"/>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xmlns:p14="http://schemas.microsoft.com/office/powerpoint/2010/mai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3793" name="Picture 1"/>
          <p:cNvPicPr>
            <a:picLocks noChangeAspect="1" noChangeArrowheads="1"/>
          </p:cNvPicPr>
          <p:nvPr/>
        </p:nvPicPr>
        <p:blipFill>
          <a:blip r:embed="rId3" cstate="print"/>
          <a:srcRect/>
          <a:stretch>
            <a:fillRect/>
          </a:stretch>
        </p:blipFill>
        <p:spPr bwMode="auto">
          <a:xfrm>
            <a:off x="0" y="5909094"/>
            <a:ext cx="9144000" cy="948906"/>
          </a:xfrm>
          <a:prstGeom prst="rect">
            <a:avLst/>
          </a:prstGeom>
          <a:noFill/>
          <a:ln w="9525">
            <a:noFill/>
            <a:miter lim="800000"/>
            <a:headEnd/>
            <a:tailEnd/>
          </a:ln>
        </p:spPr>
      </p:pic>
      <p:sp>
        <p:nvSpPr>
          <p:cNvPr id="6" name="Title 5"/>
          <p:cNvSpPr>
            <a:spLocks noGrp="1"/>
          </p:cNvSpPr>
          <p:nvPr>
            <p:ph type="title"/>
          </p:nvPr>
        </p:nvSpPr>
        <p:spPr>
          <a:xfrm>
            <a:off x="457200" y="274638"/>
            <a:ext cx="8229600" cy="487362"/>
          </a:xfrm>
        </p:spPr>
        <p:txBody>
          <a:bodyPr>
            <a:noAutofit/>
          </a:bodyPr>
          <a:lstStyle/>
          <a:p>
            <a:pPr algn="l"/>
            <a:r>
              <a:rPr lang="en-US" sz="3000" b="1" dirty="0" smtClean="0">
                <a:solidFill>
                  <a:srgbClr val="5F2987"/>
                </a:solidFill>
              </a:rPr>
              <a:t>For More Information</a:t>
            </a:r>
            <a:endParaRPr lang="en-US" sz="3000" dirty="0"/>
          </a:p>
        </p:txBody>
      </p:sp>
      <p:cxnSp>
        <p:nvCxnSpPr>
          <p:cNvPr id="8" name="Straight Connector 7"/>
          <p:cNvCxnSpPr/>
          <p:nvPr/>
        </p:nvCxnSpPr>
        <p:spPr>
          <a:xfrm>
            <a:off x="457200" y="762000"/>
            <a:ext cx="8229600" cy="0"/>
          </a:xfrm>
          <a:prstGeom prst="line">
            <a:avLst/>
          </a:prstGeom>
          <a:ln w="19050">
            <a:solidFill>
              <a:srgbClr val="5F2987"/>
            </a:solidFill>
          </a:ln>
        </p:spPr>
        <p:style>
          <a:lnRef idx="1">
            <a:schemeClr val="accent1"/>
          </a:lnRef>
          <a:fillRef idx="0">
            <a:schemeClr val="accent1"/>
          </a:fillRef>
          <a:effectRef idx="0">
            <a:schemeClr val="accent1"/>
          </a:effectRef>
          <a:fontRef idx="minor">
            <a:schemeClr val="tx1"/>
          </a:fontRef>
        </p:style>
      </p:cxnSp>
      <p:sp>
        <p:nvSpPr>
          <p:cNvPr id="9" name="Slide Number Placeholder 8"/>
          <p:cNvSpPr>
            <a:spLocks noGrp="1"/>
          </p:cNvSpPr>
          <p:nvPr>
            <p:ph type="sldNum" sz="quarter" idx="12"/>
          </p:nvPr>
        </p:nvSpPr>
        <p:spPr/>
        <p:txBody>
          <a:bodyPr/>
          <a:lstStyle/>
          <a:p>
            <a:fld id="{7AAD685B-CF3F-45E7-9330-E750B8304B89}" type="slidenum">
              <a:rPr lang="en-US" smtClean="0"/>
              <a:pPr/>
              <a:t>23</a:t>
            </a:fld>
            <a:endParaRPr lang="en-US"/>
          </a:p>
        </p:txBody>
      </p:sp>
      <p:sp>
        <p:nvSpPr>
          <p:cNvPr id="11" name="Content Placeholder 5"/>
          <p:cNvSpPr>
            <a:spLocks noGrp="1"/>
          </p:cNvSpPr>
          <p:nvPr>
            <p:ph idx="1"/>
          </p:nvPr>
        </p:nvSpPr>
        <p:spPr bwMode="auto">
          <a:xfrm>
            <a:off x="381000" y="1219200"/>
            <a:ext cx="8382000" cy="472440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marL="0" indent="0">
              <a:buFont typeface="Arial" charset="0"/>
              <a:buNone/>
            </a:pPr>
            <a:endParaRPr lang="en-US" sz="1800" dirty="0" smtClean="0"/>
          </a:p>
          <a:p>
            <a:pPr marL="0" indent="0">
              <a:buFont typeface="Arial" charset="0"/>
              <a:buNone/>
            </a:pPr>
            <a:r>
              <a:rPr lang="en-US" sz="1800" dirty="0" smtClean="0"/>
              <a:t>	           </a:t>
            </a:r>
            <a:r>
              <a:rPr lang="en-US" sz="2000" b="1" dirty="0" smtClean="0"/>
              <a:t>Contact:</a:t>
            </a:r>
            <a:r>
              <a:rPr lang="en-US" sz="2000" dirty="0" smtClean="0"/>
              <a:t>	</a:t>
            </a:r>
            <a:r>
              <a:rPr lang="en-US" sz="2000" b="1" dirty="0" smtClean="0"/>
              <a:t>NWC Express Lanes Project</a:t>
            </a:r>
            <a:endParaRPr lang="en-US" sz="2000" dirty="0" smtClean="0"/>
          </a:p>
          <a:p>
            <a:pPr marL="0" indent="0">
              <a:buFont typeface="Arial" charset="0"/>
              <a:buNone/>
            </a:pPr>
            <a:r>
              <a:rPr lang="en-US" sz="2000" b="1" dirty="0" smtClean="0"/>
              <a:t>			</a:t>
            </a:r>
            <a:r>
              <a:rPr lang="en-US" sz="2000" dirty="0" smtClean="0"/>
              <a:t>Georgia Department of Transportation</a:t>
            </a:r>
          </a:p>
          <a:p>
            <a:pPr marL="0" indent="0">
              <a:buFont typeface="Arial" charset="0"/>
              <a:buNone/>
            </a:pPr>
            <a:r>
              <a:rPr lang="en-US" sz="2000" dirty="0" smtClean="0"/>
              <a:t>			881 Franklin Road, Suite 405</a:t>
            </a:r>
          </a:p>
          <a:p>
            <a:pPr marL="0" indent="0">
              <a:buFont typeface="Arial" charset="0"/>
              <a:buNone/>
            </a:pPr>
            <a:r>
              <a:rPr lang="en-US" sz="2000" dirty="0" smtClean="0"/>
              <a:t>			Marietta, Georgia 30067		</a:t>
            </a:r>
          </a:p>
          <a:p>
            <a:pPr marL="0" indent="0">
              <a:buFont typeface="Arial" charset="0"/>
              <a:buNone/>
            </a:pPr>
            <a:r>
              <a:rPr lang="en-US" sz="2000" dirty="0" smtClean="0"/>
              <a:t>			Project Hotline:  (678) 486-3767</a:t>
            </a:r>
          </a:p>
          <a:p>
            <a:pPr marL="0" indent="0">
              <a:buFont typeface="Arial" charset="0"/>
              <a:buNone/>
            </a:pPr>
            <a:r>
              <a:rPr lang="en-US" sz="2000" dirty="0" smtClean="0"/>
              <a:t>    			</a:t>
            </a:r>
          </a:p>
          <a:p>
            <a:pPr marL="0" indent="0">
              <a:buFont typeface="Arial" charset="0"/>
              <a:buNone/>
            </a:pPr>
            <a:r>
              <a:rPr lang="en-US" sz="2000" b="1" i="1" dirty="0">
                <a:solidFill>
                  <a:srgbClr val="5F2987"/>
                </a:solidFill>
              </a:rPr>
              <a:t>	</a:t>
            </a:r>
            <a:r>
              <a:rPr lang="en-US" sz="2000" b="1" i="1" dirty="0" smtClean="0">
                <a:solidFill>
                  <a:srgbClr val="5F2987"/>
                </a:solidFill>
              </a:rPr>
              <a:t>		</a:t>
            </a:r>
            <a:r>
              <a:rPr lang="en-US" sz="2400" b="1" i="1" dirty="0" smtClean="0">
                <a:solidFill>
                  <a:srgbClr val="5F2987"/>
                </a:solidFill>
              </a:rPr>
              <a:t>Sign up </a:t>
            </a:r>
            <a:r>
              <a:rPr lang="en-US" sz="2400" b="1" i="1" dirty="0">
                <a:solidFill>
                  <a:srgbClr val="5F2987"/>
                </a:solidFill>
              </a:rPr>
              <a:t>to receive construction updates</a:t>
            </a:r>
            <a:endParaRPr lang="en-US" sz="2400" b="1" dirty="0" smtClean="0"/>
          </a:p>
          <a:p>
            <a:pPr marL="0" indent="0">
              <a:buFont typeface="Arial" charset="0"/>
              <a:buNone/>
            </a:pPr>
            <a:r>
              <a:rPr lang="en-US" sz="2000" dirty="0" smtClean="0"/>
              <a:t>			Email:  </a:t>
            </a:r>
            <a:r>
              <a:rPr lang="en-US" sz="2000" u="sng" dirty="0" smtClean="0">
                <a:solidFill>
                  <a:srgbClr val="0000FF"/>
                </a:solidFill>
              </a:rPr>
              <a:t>northwestcorridor</a:t>
            </a:r>
            <a:r>
              <a:rPr lang="en-US" sz="2000" u="sng" dirty="0" smtClean="0">
                <a:solidFill>
                  <a:srgbClr val="0000FF"/>
                </a:solidFill>
                <a:hlinkClick r:id="rId4"/>
              </a:rPr>
              <a:t>@dot.ga.gov</a:t>
            </a:r>
            <a:endParaRPr lang="en-US" sz="2000" u="sng" dirty="0" smtClean="0">
              <a:solidFill>
                <a:srgbClr val="0000FF"/>
              </a:solidFill>
            </a:endParaRPr>
          </a:p>
          <a:p>
            <a:pPr marL="0" indent="0">
              <a:buFont typeface="Arial" charset="0"/>
              <a:buNone/>
            </a:pPr>
            <a:r>
              <a:rPr lang="en-US" sz="1800" dirty="0"/>
              <a:t>	</a:t>
            </a:r>
            <a:r>
              <a:rPr lang="en-US" sz="1800" dirty="0" smtClean="0"/>
              <a:t>		</a:t>
            </a:r>
            <a:endParaRPr lang="en-US" sz="1800" b="1" dirty="0" smtClean="0"/>
          </a:p>
          <a:p>
            <a:pPr marL="0" indent="0" algn="ctr">
              <a:buFont typeface="Arial" charset="0"/>
              <a:buNone/>
            </a:pPr>
            <a:r>
              <a:rPr lang="en-US" sz="2800" b="1" dirty="0" smtClean="0"/>
              <a:t>www.dot.ga.gov/DS/GEL</a:t>
            </a:r>
          </a:p>
          <a:p>
            <a:pPr marL="0" indent="0">
              <a:buFont typeface="Arial" charset="0"/>
              <a:buNone/>
            </a:pPr>
            <a:r>
              <a:rPr lang="en-US" sz="1800" dirty="0" smtClean="0"/>
              <a:t>							</a:t>
            </a:r>
          </a:p>
        </p:txBody>
      </p:sp>
    </p:spTree>
    <p:extLst>
      <p:ext uri="{BB962C8B-B14F-4D97-AF65-F5344CB8AC3E}">
        <p14:creationId xmlns:p14="http://schemas.microsoft.com/office/powerpoint/2010/main" val="1706351400"/>
      </p:ext>
    </p:extLst>
  </p:cSld>
  <p:clrMapOvr>
    <a:masterClrMapping/>
  </p:clrMapOvr>
  <p:timing>
    <p:tnLst>
      <p:par>
        <p:cTn xmlns:p14="http://schemas.microsoft.com/office/powerpoint/2010/mai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3793" name="Picture 1"/>
          <p:cNvPicPr>
            <a:picLocks noChangeAspect="1" noChangeArrowheads="1"/>
          </p:cNvPicPr>
          <p:nvPr/>
        </p:nvPicPr>
        <p:blipFill>
          <a:blip r:embed="rId3" cstate="print"/>
          <a:srcRect/>
          <a:stretch>
            <a:fillRect/>
          </a:stretch>
        </p:blipFill>
        <p:spPr bwMode="auto">
          <a:xfrm>
            <a:off x="0" y="5909094"/>
            <a:ext cx="9144000" cy="948906"/>
          </a:xfrm>
          <a:prstGeom prst="rect">
            <a:avLst/>
          </a:prstGeom>
          <a:noFill/>
          <a:ln w="9525">
            <a:noFill/>
            <a:miter lim="800000"/>
            <a:headEnd/>
            <a:tailEnd/>
          </a:ln>
        </p:spPr>
      </p:pic>
      <p:pic>
        <p:nvPicPr>
          <p:cNvPr id="5" name="Picture 2"/>
          <p:cNvPicPr>
            <a:picLocks noChangeAspect="1" noChangeArrowheads="1"/>
          </p:cNvPicPr>
          <p:nvPr/>
        </p:nvPicPr>
        <p:blipFill>
          <a:blip r:embed="rId4" cstate="print"/>
          <a:srcRect/>
          <a:stretch>
            <a:fillRect/>
          </a:stretch>
        </p:blipFill>
        <p:spPr bwMode="auto">
          <a:xfrm>
            <a:off x="1371600" y="1896350"/>
            <a:ext cx="6324600" cy="1608850"/>
          </a:xfrm>
          <a:prstGeom prst="rect">
            <a:avLst/>
          </a:prstGeom>
          <a:noFill/>
          <a:ln w="9525">
            <a:noFill/>
            <a:miter lim="800000"/>
            <a:headEnd/>
            <a:tailEnd/>
          </a:ln>
          <a:effectLst/>
        </p:spPr>
      </p:pic>
    </p:spTree>
    <p:extLst>
      <p:ext uri="{BB962C8B-B14F-4D97-AF65-F5344CB8AC3E}">
        <p14:creationId xmlns:p14="http://schemas.microsoft.com/office/powerpoint/2010/main" val="3705586491"/>
      </p:ext>
    </p:extLst>
  </p:cSld>
  <p:clrMapOvr>
    <a:masterClrMapping/>
  </p:clrMapOvr>
  <p:timing>
    <p:tnLst>
      <p:par>
        <p:cTn xmlns:p14="http://schemas.microsoft.com/office/powerpoint/2010/mai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20471</TotalTime>
  <Words>1144</Words>
  <Application>Microsoft Macintosh PowerPoint</Application>
  <PresentationFormat>On-screen Show (4:3)</PresentationFormat>
  <Paragraphs>205</Paragraphs>
  <Slides>24</Slides>
  <Notes>24</Notes>
  <HiddenSlides>0</HiddenSlides>
  <MMClips>0</MMClips>
  <ScaleCrop>false</ScaleCrop>
  <HeadingPairs>
    <vt:vector size="4" baseType="variant">
      <vt:variant>
        <vt:lpstr>Theme</vt:lpstr>
      </vt:variant>
      <vt:variant>
        <vt:i4>1</vt:i4>
      </vt:variant>
      <vt:variant>
        <vt:lpstr>Slide Titles</vt:lpstr>
      </vt:variant>
      <vt:variant>
        <vt:i4>24</vt:i4>
      </vt:variant>
    </vt:vector>
  </HeadingPairs>
  <TitlesOfParts>
    <vt:vector size="25" baseType="lpstr">
      <vt:lpstr>Office Theme</vt:lpstr>
      <vt:lpstr>PowerPoint Presentation</vt:lpstr>
      <vt:lpstr>Georgia Express Lanes Program Benefits </vt:lpstr>
      <vt:lpstr>Northwest Corridor</vt:lpstr>
      <vt:lpstr>NWC Construction – On Schedule</vt:lpstr>
      <vt:lpstr>NWC Construction – On Schedule</vt:lpstr>
      <vt:lpstr>Representation of Express Lanes Gates</vt:lpstr>
      <vt:lpstr>Slip Ramp Access</vt:lpstr>
      <vt:lpstr>PowerPoint Presentation</vt:lpstr>
      <vt:lpstr>NWC Construction – I-75 at Hickory Grove Road </vt:lpstr>
      <vt:lpstr>NWC Construction – I-75 and I-575 Interchange</vt:lpstr>
      <vt:lpstr>NWC Construction – I-75 at Delk Road</vt:lpstr>
      <vt:lpstr>NWC Construction – I-75 North of Terrell Mill Road</vt:lpstr>
      <vt:lpstr>NWC Construction – I-285/I-75 Interchange</vt:lpstr>
      <vt:lpstr>NWC Construction – I-575 and I-75</vt:lpstr>
      <vt:lpstr>NWC Construction – Canton Road Connector</vt:lpstr>
      <vt:lpstr>NWC Construction – Delk Road at I-75</vt:lpstr>
      <vt:lpstr>NWC Construction – I-75 and Terrell Mill Road</vt:lpstr>
      <vt:lpstr>How to Use the Express Lanes – Peach Pass</vt:lpstr>
      <vt:lpstr>Dynamic Pricing</vt:lpstr>
      <vt:lpstr>How to Get a Peach Pass</vt:lpstr>
      <vt:lpstr>Pay n GO! Peach Pass</vt:lpstr>
      <vt:lpstr>Regional Interoperability</vt:lpstr>
      <vt:lpstr>For More Information</vt:lpstr>
      <vt:lpstr>PowerPoint Presentation</vt:lpstr>
    </vt:vector>
  </TitlesOfParts>
  <Company>GGG</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williamsrus</dc:creator>
  <cp:lastModifiedBy>David Martos</cp:lastModifiedBy>
  <cp:revision>237</cp:revision>
  <cp:lastPrinted>2015-07-08T13:35:16Z</cp:lastPrinted>
  <dcterms:created xsi:type="dcterms:W3CDTF">2013-10-04T22:34:01Z</dcterms:created>
  <dcterms:modified xsi:type="dcterms:W3CDTF">2016-05-25T19:57:25Z</dcterms:modified>
</cp:coreProperties>
</file>